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434" r:id="rId4"/>
    <p:sldId id="435" r:id="rId5"/>
    <p:sldId id="436" r:id="rId6"/>
    <p:sldId id="262" r:id="rId7"/>
    <p:sldId id="430" r:id="rId8"/>
    <p:sldId id="437" r:id="rId9"/>
    <p:sldId id="428" r:id="rId10"/>
    <p:sldId id="350" r:id="rId11"/>
    <p:sldId id="354" r:id="rId12"/>
    <p:sldId id="365" r:id="rId13"/>
    <p:sldId id="438" r:id="rId14"/>
    <p:sldId id="425" r:id="rId15"/>
    <p:sldId id="424" r:id="rId16"/>
    <p:sldId id="423" r:id="rId17"/>
    <p:sldId id="433" r:id="rId18"/>
    <p:sldId id="285" r:id="rId19"/>
    <p:sldId id="393" r:id="rId20"/>
    <p:sldId id="419" r:id="rId21"/>
    <p:sldId id="420" r:id="rId22"/>
    <p:sldId id="276" r:id="rId23"/>
    <p:sldId id="359" r:id="rId24"/>
    <p:sldId id="283" r:id="rId25"/>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B8A0"/>
    <a:srgbClr val="6EA19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6" autoAdjust="0"/>
    <p:restoredTop sz="94280" autoAdjust="0"/>
  </p:normalViewPr>
  <p:slideViewPr>
    <p:cSldViewPr>
      <p:cViewPr varScale="1">
        <p:scale>
          <a:sx n="78" d="100"/>
          <a:sy n="78" d="100"/>
        </p:scale>
        <p:origin x="1338" y="96"/>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95C7AFE4-A202-476E-9263-6719CF703033}" type="datetimeFigureOut">
              <a:rPr lang="el-GR" smtClean="0"/>
              <a:t>24/2/2021</a:t>
            </a:fld>
            <a:endParaRPr lang="el-GR"/>
          </a:p>
        </p:txBody>
      </p:sp>
      <p:sp>
        <p:nvSpPr>
          <p:cNvPr id="4" name="Slide Image Placeholder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135941C0-E30C-409C-BA4C-D3A5202B20FF}" type="slidenum">
              <a:rPr lang="el-GR" smtClean="0"/>
              <a:t>‹#›</a:t>
            </a:fld>
            <a:endParaRPr lang="el-GR"/>
          </a:p>
        </p:txBody>
      </p:sp>
    </p:spTree>
    <p:extLst>
      <p:ext uri="{BB962C8B-B14F-4D97-AF65-F5344CB8AC3E}">
        <p14:creationId xmlns:p14="http://schemas.microsoft.com/office/powerpoint/2010/main" val="177824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6" name="Holder 6"/>
          <p:cNvSpPr>
            <a:spLocks noGrp="1"/>
          </p:cNvSpPr>
          <p:nvPr>
            <p:ph type="sldNum" sz="quarter" idx="7"/>
          </p:nvPr>
        </p:nvSpPr>
        <p:spPr/>
        <p:txBody>
          <a:bodyPr lIns="0" tIns="0" rIns="0" bIns="0"/>
          <a:lstStyle>
            <a:lvl1pPr>
              <a:defRPr sz="1000" b="0" i="0">
                <a:solidFill>
                  <a:srgbClr val="CBCBCB"/>
                </a:solidFill>
                <a:latin typeface="Century Gothic"/>
                <a:cs typeface="Century Gothic"/>
              </a:defRPr>
            </a:lvl1pPr>
          </a:lstStyle>
          <a:p>
            <a:pPr marL="25400">
              <a:lnSpc>
                <a:spcPct val="100000"/>
              </a:lnSpc>
              <a:spcBef>
                <a:spcPts val="75"/>
              </a:spcBef>
            </a:pPr>
            <a:fld id="{81D60167-4931-47E6-BA6A-407CBD079E47}" type="slidenum">
              <a:rPr spc="10" dirty="0"/>
              <a:t>‹#›</a:t>
            </a:fld>
            <a:r>
              <a:rPr spc="-175" dirty="0"/>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6" name="Holder 6"/>
          <p:cNvSpPr>
            <a:spLocks noGrp="1"/>
          </p:cNvSpPr>
          <p:nvPr>
            <p:ph type="sldNum" sz="quarter" idx="7"/>
          </p:nvPr>
        </p:nvSpPr>
        <p:spPr/>
        <p:txBody>
          <a:bodyPr lIns="0" tIns="0" rIns="0" bIns="0"/>
          <a:lstStyle>
            <a:lvl1pPr>
              <a:defRPr sz="1000" b="0" i="0">
                <a:solidFill>
                  <a:srgbClr val="CBCBCB"/>
                </a:solidFill>
                <a:latin typeface="Century Gothic"/>
                <a:cs typeface="Century Gothic"/>
              </a:defRPr>
            </a:lvl1pPr>
          </a:lstStyle>
          <a:p>
            <a:pPr marL="25400">
              <a:lnSpc>
                <a:spcPct val="100000"/>
              </a:lnSpc>
              <a:spcBef>
                <a:spcPts val="75"/>
              </a:spcBef>
            </a:pPr>
            <a:fld id="{81D60167-4931-47E6-BA6A-407CBD079E47}" type="slidenum">
              <a:rPr spc="10" dirty="0"/>
              <a:t>‹#›</a:t>
            </a:fld>
            <a:r>
              <a:rPr spc="-175" dirty="0"/>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bg1"/>
                </a:solidFill>
                <a:latin typeface="Palatino Linotype"/>
                <a:cs typeface="Palatino Linotype"/>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7" name="Holder 7"/>
          <p:cNvSpPr>
            <a:spLocks noGrp="1"/>
          </p:cNvSpPr>
          <p:nvPr>
            <p:ph type="sldNum" sz="quarter" idx="7"/>
          </p:nvPr>
        </p:nvSpPr>
        <p:spPr/>
        <p:txBody>
          <a:bodyPr lIns="0" tIns="0" rIns="0" bIns="0"/>
          <a:lstStyle>
            <a:lvl1pPr>
              <a:defRPr sz="1000" b="0" i="0">
                <a:solidFill>
                  <a:srgbClr val="CBCBCB"/>
                </a:solidFill>
                <a:latin typeface="Century Gothic"/>
                <a:cs typeface="Century Gothic"/>
              </a:defRPr>
            </a:lvl1pPr>
          </a:lstStyle>
          <a:p>
            <a:pPr marL="25400">
              <a:lnSpc>
                <a:spcPct val="100000"/>
              </a:lnSpc>
              <a:spcBef>
                <a:spcPts val="75"/>
              </a:spcBef>
            </a:pPr>
            <a:fld id="{81D60167-4931-47E6-BA6A-407CBD079E47}" type="slidenum">
              <a:rPr spc="10" dirty="0"/>
              <a:t>‹#›</a:t>
            </a:fld>
            <a:r>
              <a:rPr spc="-175"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bg1"/>
                </a:solidFill>
                <a:latin typeface="Palatino Linotype"/>
                <a:cs typeface="Palatino Linotyp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5" name="Holder 5"/>
          <p:cNvSpPr>
            <a:spLocks noGrp="1"/>
          </p:cNvSpPr>
          <p:nvPr>
            <p:ph type="sldNum" sz="quarter" idx="7"/>
          </p:nvPr>
        </p:nvSpPr>
        <p:spPr/>
        <p:txBody>
          <a:bodyPr lIns="0" tIns="0" rIns="0" bIns="0"/>
          <a:lstStyle>
            <a:lvl1pPr>
              <a:defRPr sz="1000" b="0" i="0">
                <a:solidFill>
                  <a:srgbClr val="CBCBCB"/>
                </a:solidFill>
                <a:latin typeface="Century Gothic"/>
                <a:cs typeface="Century Gothic"/>
              </a:defRPr>
            </a:lvl1pPr>
          </a:lstStyle>
          <a:p>
            <a:pPr marL="25400">
              <a:lnSpc>
                <a:spcPct val="100000"/>
              </a:lnSpc>
              <a:spcBef>
                <a:spcPts val="75"/>
              </a:spcBef>
            </a:pPr>
            <a:fld id="{81D60167-4931-47E6-BA6A-407CBD079E47}" type="slidenum">
              <a:rPr spc="10" dirty="0"/>
              <a:t>‹#›</a:t>
            </a:fld>
            <a:r>
              <a:rPr spc="-175" dirty="0"/>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4" name="Holder 4"/>
          <p:cNvSpPr>
            <a:spLocks noGrp="1"/>
          </p:cNvSpPr>
          <p:nvPr>
            <p:ph type="sldNum" sz="quarter" idx="7"/>
          </p:nvPr>
        </p:nvSpPr>
        <p:spPr/>
        <p:txBody>
          <a:bodyPr lIns="0" tIns="0" rIns="0" bIns="0"/>
          <a:lstStyle>
            <a:lvl1pPr>
              <a:defRPr sz="1000" b="0" i="0">
                <a:solidFill>
                  <a:srgbClr val="CBCBCB"/>
                </a:solidFill>
                <a:latin typeface="Century Gothic"/>
                <a:cs typeface="Century Gothic"/>
              </a:defRPr>
            </a:lvl1pPr>
          </a:lstStyle>
          <a:p>
            <a:pPr marL="25400">
              <a:lnSpc>
                <a:spcPct val="100000"/>
              </a:lnSpc>
              <a:spcBef>
                <a:spcPts val="75"/>
              </a:spcBef>
            </a:pPr>
            <a:fld id="{81D60167-4931-47E6-BA6A-407CBD079E47}" type="slidenum">
              <a:rPr spc="10" dirty="0"/>
              <a:t>‹#›</a:t>
            </a:fld>
            <a:r>
              <a:rPr spc="-175" dirty="0"/>
              <a:t>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03848" y="7273111"/>
            <a:ext cx="0" cy="140335"/>
          </a:xfrm>
          <a:custGeom>
            <a:avLst/>
            <a:gdLst/>
            <a:ahLst/>
            <a:cxnLst/>
            <a:rect l="l" t="t" r="r" b="b"/>
            <a:pathLst>
              <a:path h="140334">
                <a:moveTo>
                  <a:pt x="0" y="0"/>
                </a:moveTo>
                <a:lnTo>
                  <a:pt x="0" y="139954"/>
                </a:lnTo>
              </a:path>
            </a:pathLst>
          </a:custGeom>
          <a:ln w="30353">
            <a:solidFill>
              <a:srgbClr val="CBCBCB"/>
            </a:solidFill>
          </a:ln>
        </p:spPr>
        <p:txBody>
          <a:bodyPr wrap="square" lIns="0" tIns="0" rIns="0" bIns="0" rtlCol="0"/>
          <a:lstStyle/>
          <a:p>
            <a:endParaRPr/>
          </a:p>
        </p:txBody>
      </p:sp>
      <p:sp>
        <p:nvSpPr>
          <p:cNvPr id="2" name="Holder 2"/>
          <p:cNvSpPr>
            <a:spLocks noGrp="1"/>
          </p:cNvSpPr>
          <p:nvPr>
            <p:ph type="title"/>
          </p:nvPr>
        </p:nvSpPr>
        <p:spPr>
          <a:xfrm>
            <a:off x="3459483" y="1121311"/>
            <a:ext cx="3773804" cy="756919"/>
          </a:xfrm>
          <a:prstGeom prst="rect">
            <a:avLst/>
          </a:prstGeom>
        </p:spPr>
        <p:txBody>
          <a:bodyPr wrap="square" lIns="0" tIns="0" rIns="0" bIns="0">
            <a:spAutoFit/>
          </a:bodyPr>
          <a:lstStyle>
            <a:lvl1pPr>
              <a:defRPr sz="480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a:xfrm>
            <a:off x="877241" y="1251957"/>
            <a:ext cx="8938917" cy="16256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6" name="Holder 6"/>
          <p:cNvSpPr>
            <a:spLocks noGrp="1"/>
          </p:cNvSpPr>
          <p:nvPr>
            <p:ph type="sldNum" sz="quarter" idx="7"/>
          </p:nvPr>
        </p:nvSpPr>
        <p:spPr>
          <a:xfrm>
            <a:off x="943154" y="7244283"/>
            <a:ext cx="221615" cy="180975"/>
          </a:xfrm>
          <a:prstGeom prst="rect">
            <a:avLst/>
          </a:prstGeom>
        </p:spPr>
        <p:txBody>
          <a:bodyPr wrap="square" lIns="0" tIns="0" rIns="0" bIns="0">
            <a:spAutoFit/>
          </a:bodyPr>
          <a:lstStyle>
            <a:lvl1pPr>
              <a:defRPr sz="1000" b="0" i="0">
                <a:solidFill>
                  <a:srgbClr val="CBCBCB"/>
                </a:solidFill>
                <a:latin typeface="Century Gothic"/>
                <a:cs typeface="Century Gothic"/>
              </a:defRPr>
            </a:lvl1pPr>
          </a:lstStyle>
          <a:p>
            <a:pPr marL="25400">
              <a:lnSpc>
                <a:spcPct val="100000"/>
              </a:lnSpc>
              <a:spcBef>
                <a:spcPts val="75"/>
              </a:spcBef>
            </a:pPr>
            <a:fld id="{81D60167-4931-47E6-BA6A-407CBD079E47}" type="slidenum">
              <a:rPr spc="10" dirty="0"/>
              <a:t>‹#›</a:t>
            </a:fld>
            <a:r>
              <a:rPr spc="-175" dirty="0"/>
              <a:t> </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eez@seeztravel.com"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hyperlink" Target="http://www.seeztravel.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www.anemihotel.gr/en/?utm_source=google&amp;utm_medium=organic&amp;utm_campaign=gmb"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pariliohotelparos.com/" TargetMode="External"/><Relationship Id="rId2" Type="http://schemas.openxmlformats.org/officeDocument/2006/relationships/hyperlink" Target="https://www.yeshotels.gr/newhote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seeztravel.com/" TargetMode="External"/><Relationship Id="rId2" Type="http://schemas.openxmlformats.org/officeDocument/2006/relationships/image" Target="../media/image35.png"/><Relationship Id="rId1" Type="http://schemas.openxmlformats.org/officeDocument/2006/relationships/slideLayout" Target="../slideLayouts/slideLayout5.xml"/><Relationship Id="rId4" Type="http://schemas.openxmlformats.org/officeDocument/2006/relationships/hyperlink" Target="mailto:seez@seeztravel.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https://perianthhote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canaves.com/e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boat is docked next to a body of water&#10;&#10;Description automatically generated">
            <a:extLst>
              <a:ext uri="{FF2B5EF4-FFF2-40B4-BE49-F238E27FC236}">
                <a16:creationId xmlns:a16="http://schemas.microsoft.com/office/drawing/2014/main" id="{BE8604C3-41A8-4973-9933-1286954CD3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0693400" cy="7562849"/>
          </a:xfrm>
          <a:prstGeom prst="rect">
            <a:avLst/>
          </a:prstGeom>
        </p:spPr>
      </p:pic>
      <p:sp>
        <p:nvSpPr>
          <p:cNvPr id="5" name="object 5"/>
          <p:cNvSpPr txBox="1">
            <a:spLocks noGrp="1"/>
          </p:cNvSpPr>
          <p:nvPr>
            <p:ph type="title"/>
          </p:nvPr>
        </p:nvSpPr>
        <p:spPr>
          <a:xfrm>
            <a:off x="1377146" y="6280579"/>
            <a:ext cx="7917610" cy="320601"/>
          </a:xfrm>
          <a:prstGeom prst="rect">
            <a:avLst/>
          </a:prstGeom>
        </p:spPr>
        <p:txBody>
          <a:bodyPr vert="horz" wrap="square" lIns="0" tIns="12700" rIns="0" bIns="0" rtlCol="0">
            <a:spAutoFit/>
          </a:bodyPr>
          <a:lstStyle/>
          <a:p>
            <a:pPr marL="12700" algn="ctr">
              <a:lnSpc>
                <a:spcPct val="100000"/>
              </a:lnSpc>
              <a:spcBef>
                <a:spcPts val="100"/>
              </a:spcBef>
            </a:pPr>
            <a:r>
              <a:rPr lang="it-IT" sz="2000" b="1" spc="120" dirty="0">
                <a:latin typeface="Arial" panose="020B0604020202020204" pitchFamily="34" charset="0"/>
                <a:cs typeface="Arial" panose="020B0604020202020204" pitchFamily="34" charset="0"/>
              </a:rPr>
              <a:t>ATHENS, SANTORINI, FOLEGANDROS, PAROS</a:t>
            </a:r>
          </a:p>
        </p:txBody>
      </p:sp>
      <p:sp>
        <p:nvSpPr>
          <p:cNvPr id="6" name="object 6"/>
          <p:cNvSpPr txBox="1"/>
          <p:nvPr/>
        </p:nvSpPr>
        <p:spPr>
          <a:xfrm>
            <a:off x="3306288" y="6731070"/>
            <a:ext cx="4059326" cy="197490"/>
          </a:xfrm>
          <a:prstGeom prst="rect">
            <a:avLst/>
          </a:prstGeom>
        </p:spPr>
        <p:txBody>
          <a:bodyPr vert="horz" wrap="square" lIns="0" tIns="12700" rIns="0" bIns="0" rtlCol="0">
            <a:spAutoFit/>
          </a:bodyPr>
          <a:lstStyle/>
          <a:p>
            <a:pPr algn="ctr">
              <a:spcBef>
                <a:spcPts val="105"/>
              </a:spcBef>
            </a:pPr>
            <a:r>
              <a:rPr lang="en-US" sz="1200" i="1" spc="120" dirty="0" err="1">
                <a:solidFill>
                  <a:schemeClr val="bg1"/>
                </a:solidFill>
                <a:latin typeface="Arial" panose="020B0604020202020204" pitchFamily="34" charset="0"/>
                <a:ea typeface="+mj-ea"/>
                <a:cs typeface="Arial" panose="020B0604020202020204" pitchFamily="34" charset="0"/>
              </a:rPr>
              <a:t>July&amp;August</a:t>
            </a:r>
            <a:r>
              <a:rPr lang="en-US" sz="1200" i="1" spc="120" dirty="0">
                <a:solidFill>
                  <a:schemeClr val="bg1"/>
                </a:solidFill>
                <a:latin typeface="Arial" panose="020B0604020202020204" pitchFamily="34" charset="0"/>
                <a:ea typeface="+mj-ea"/>
                <a:cs typeface="Arial" panose="020B0604020202020204" pitchFamily="34" charset="0"/>
              </a:rPr>
              <a:t> 2021</a:t>
            </a:r>
            <a:endParaRPr sz="1200" i="1" spc="120" dirty="0">
              <a:solidFill>
                <a:schemeClr val="bg1"/>
              </a:solidFill>
              <a:latin typeface="Arial" panose="020B0604020202020204" pitchFamily="34" charset="0"/>
              <a:ea typeface="+mj-ea"/>
              <a:cs typeface="Arial" panose="020B0604020202020204" pitchFamily="34" charset="0"/>
            </a:endParaRPr>
          </a:p>
        </p:txBody>
      </p:sp>
      <p:sp>
        <p:nvSpPr>
          <p:cNvPr id="18" name="object 5"/>
          <p:cNvSpPr txBox="1"/>
          <p:nvPr/>
        </p:nvSpPr>
        <p:spPr>
          <a:xfrm>
            <a:off x="1922779" y="7235444"/>
            <a:ext cx="1593215" cy="167354"/>
          </a:xfrm>
          <a:prstGeom prst="rect">
            <a:avLst/>
          </a:prstGeom>
        </p:spPr>
        <p:txBody>
          <a:bodyPr vert="horz" wrap="square" lIns="0" tIns="13335" rIns="0" bIns="0" rtlCol="0">
            <a:spAutoFit/>
          </a:bodyPr>
          <a:lstStyle/>
          <a:p>
            <a:pPr marL="12700">
              <a:lnSpc>
                <a:spcPct val="100000"/>
              </a:lnSpc>
              <a:spcBef>
                <a:spcPts val="105"/>
              </a:spcBef>
            </a:pPr>
            <a:r>
              <a:rPr sz="1000" spc="60" dirty="0">
                <a:solidFill>
                  <a:schemeClr val="bg1"/>
                </a:solidFill>
                <a:latin typeface="Arial"/>
                <a:cs typeface="Arial"/>
              </a:rPr>
              <a:t>T(GR): </a:t>
            </a:r>
            <a:r>
              <a:rPr sz="1000" spc="50" dirty="0">
                <a:solidFill>
                  <a:schemeClr val="bg1"/>
                </a:solidFill>
                <a:latin typeface="Arial"/>
                <a:cs typeface="Arial"/>
              </a:rPr>
              <a:t>+30 </a:t>
            </a:r>
            <a:r>
              <a:rPr sz="1000" spc="10" dirty="0">
                <a:solidFill>
                  <a:schemeClr val="bg1"/>
                </a:solidFill>
                <a:latin typeface="Arial"/>
                <a:cs typeface="Arial"/>
              </a:rPr>
              <a:t>210 </a:t>
            </a:r>
            <a:r>
              <a:rPr sz="1000" spc="60" dirty="0">
                <a:solidFill>
                  <a:schemeClr val="bg1"/>
                </a:solidFill>
                <a:latin typeface="Arial"/>
                <a:cs typeface="Arial"/>
              </a:rPr>
              <a:t>680</a:t>
            </a:r>
            <a:r>
              <a:rPr sz="1000" spc="100" dirty="0">
                <a:solidFill>
                  <a:schemeClr val="bg1"/>
                </a:solidFill>
                <a:latin typeface="Arial"/>
                <a:cs typeface="Arial"/>
              </a:rPr>
              <a:t> </a:t>
            </a:r>
            <a:r>
              <a:rPr sz="1000" spc="-40" dirty="0">
                <a:solidFill>
                  <a:schemeClr val="bg1"/>
                </a:solidFill>
                <a:latin typeface="Arial"/>
                <a:cs typeface="Arial"/>
              </a:rPr>
              <a:t>1162</a:t>
            </a:r>
            <a:endParaRPr sz="1000" dirty="0">
              <a:solidFill>
                <a:schemeClr val="bg1"/>
              </a:solidFill>
              <a:latin typeface="Arial"/>
              <a:cs typeface="Arial"/>
            </a:endParaRPr>
          </a:p>
        </p:txBody>
      </p:sp>
      <p:sp>
        <p:nvSpPr>
          <p:cNvPr id="19" name="object 6"/>
          <p:cNvSpPr txBox="1"/>
          <p:nvPr/>
        </p:nvSpPr>
        <p:spPr>
          <a:xfrm>
            <a:off x="3888740" y="7235444"/>
            <a:ext cx="937894" cy="167354"/>
          </a:xfrm>
          <a:prstGeom prst="rect">
            <a:avLst/>
          </a:prstGeom>
        </p:spPr>
        <p:txBody>
          <a:bodyPr vert="horz" wrap="square" lIns="0" tIns="13335" rIns="0" bIns="0" rtlCol="0">
            <a:spAutoFit/>
          </a:bodyPr>
          <a:lstStyle/>
          <a:p>
            <a:pPr marL="12700">
              <a:lnSpc>
                <a:spcPct val="100000"/>
              </a:lnSpc>
              <a:spcBef>
                <a:spcPts val="105"/>
              </a:spcBef>
            </a:pPr>
            <a:r>
              <a:rPr sz="1000" spc="60" dirty="0">
                <a:solidFill>
                  <a:schemeClr val="bg1"/>
                </a:solidFill>
                <a:latin typeface="Arial"/>
                <a:cs typeface="Arial"/>
              </a:rPr>
              <a:t>S: </a:t>
            </a:r>
            <a:r>
              <a:rPr sz="1000" spc="65" dirty="0">
                <a:solidFill>
                  <a:schemeClr val="bg1"/>
                </a:solidFill>
                <a:latin typeface="Arial"/>
                <a:cs typeface="Arial"/>
              </a:rPr>
              <a:t>seez_travel</a:t>
            </a:r>
            <a:endParaRPr sz="1000" dirty="0">
              <a:solidFill>
                <a:schemeClr val="bg1"/>
              </a:solidFill>
              <a:latin typeface="Arial"/>
              <a:cs typeface="Arial"/>
            </a:endParaRPr>
          </a:p>
        </p:txBody>
      </p:sp>
      <p:sp>
        <p:nvSpPr>
          <p:cNvPr id="20" name="object 7"/>
          <p:cNvSpPr txBox="1"/>
          <p:nvPr/>
        </p:nvSpPr>
        <p:spPr>
          <a:xfrm>
            <a:off x="5156708" y="7235444"/>
            <a:ext cx="1686560" cy="167354"/>
          </a:xfrm>
          <a:prstGeom prst="rect">
            <a:avLst/>
          </a:prstGeom>
        </p:spPr>
        <p:txBody>
          <a:bodyPr vert="horz" wrap="square" lIns="0" tIns="13335" rIns="0" bIns="0" rtlCol="0">
            <a:spAutoFit/>
          </a:bodyPr>
          <a:lstStyle/>
          <a:p>
            <a:pPr marL="12700">
              <a:lnSpc>
                <a:spcPct val="100000"/>
              </a:lnSpc>
              <a:spcBef>
                <a:spcPts val="105"/>
              </a:spcBef>
            </a:pPr>
            <a:r>
              <a:rPr sz="1000" spc="60" dirty="0">
                <a:solidFill>
                  <a:schemeClr val="bg1"/>
                </a:solidFill>
                <a:latin typeface="Arial"/>
                <a:cs typeface="Arial"/>
              </a:rPr>
              <a:t>E: </a:t>
            </a:r>
            <a:r>
              <a:rPr sz="1000" u="sng" spc="70" dirty="0">
                <a:solidFill>
                  <a:schemeClr val="bg1"/>
                </a:solidFill>
                <a:uFill>
                  <a:solidFill>
                    <a:srgbClr val="3D3F3F"/>
                  </a:solidFill>
                </a:uFill>
                <a:latin typeface="Arial"/>
                <a:cs typeface="Arial"/>
                <a:hlinkClick r:id="rId3">
                  <a:extLst>
                    <a:ext uri="{A12FA001-AC4F-418D-AE19-62706E023703}">
                      <ahyp:hlinkClr xmlns:ahyp="http://schemas.microsoft.com/office/drawing/2018/hyperlinkcolor" val="tx"/>
                    </a:ext>
                  </a:extLst>
                </a:hlinkClick>
              </a:rPr>
              <a:t>seez@</a:t>
            </a:r>
            <a:r>
              <a:rPr sz="1000" u="sng" spc="-180" dirty="0">
                <a:solidFill>
                  <a:schemeClr val="bg1"/>
                </a:solidFill>
                <a:uFill>
                  <a:solidFill>
                    <a:srgbClr val="3D3F3F"/>
                  </a:solidFill>
                </a:uFill>
                <a:latin typeface="Arial"/>
                <a:cs typeface="Arial"/>
                <a:hlinkClick r:id="rId3">
                  <a:extLst>
                    <a:ext uri="{A12FA001-AC4F-418D-AE19-62706E023703}">
                      <ahyp:hlinkClr xmlns:ahyp="http://schemas.microsoft.com/office/drawing/2018/hyperlinkcolor" val="tx"/>
                    </a:ext>
                  </a:extLst>
                </a:hlinkClick>
              </a:rPr>
              <a:t> </a:t>
            </a:r>
            <a:r>
              <a:rPr sz="1000" u="sng" spc="80" dirty="0">
                <a:solidFill>
                  <a:schemeClr val="bg1"/>
                </a:solidFill>
                <a:uFill>
                  <a:solidFill>
                    <a:srgbClr val="3D3F3F"/>
                  </a:solidFill>
                </a:uFill>
                <a:latin typeface="Arial"/>
                <a:cs typeface="Arial"/>
                <a:hlinkClick r:id="rId3">
                  <a:extLst>
                    <a:ext uri="{A12FA001-AC4F-418D-AE19-62706E023703}">
                      <ahyp:hlinkClr xmlns:ahyp="http://schemas.microsoft.com/office/drawing/2018/hyperlinkcolor" val="tx"/>
                    </a:ext>
                  </a:extLst>
                </a:hlinkClick>
              </a:rPr>
              <a:t>seeztrav</a:t>
            </a:r>
            <a:r>
              <a:rPr sz="1000" u="sng" spc="-145" dirty="0">
                <a:solidFill>
                  <a:schemeClr val="bg1"/>
                </a:solidFill>
                <a:uFill>
                  <a:solidFill>
                    <a:srgbClr val="3D3F3F"/>
                  </a:solidFill>
                </a:uFill>
                <a:latin typeface="Arial"/>
                <a:cs typeface="Arial"/>
                <a:hlinkClick r:id="rId3">
                  <a:extLst>
                    <a:ext uri="{A12FA001-AC4F-418D-AE19-62706E023703}">
                      <ahyp:hlinkClr xmlns:ahyp="http://schemas.microsoft.com/office/drawing/2018/hyperlinkcolor" val="tx"/>
                    </a:ext>
                  </a:extLst>
                </a:hlinkClick>
              </a:rPr>
              <a:t> </a:t>
            </a:r>
            <a:r>
              <a:rPr sz="1000" u="sng" spc="65" dirty="0">
                <a:solidFill>
                  <a:schemeClr val="bg1"/>
                </a:solidFill>
                <a:uFill>
                  <a:solidFill>
                    <a:srgbClr val="3D3F3F"/>
                  </a:solidFill>
                </a:uFill>
                <a:latin typeface="Arial"/>
                <a:cs typeface="Arial"/>
                <a:hlinkClick r:id="rId3">
                  <a:extLst>
                    <a:ext uri="{A12FA001-AC4F-418D-AE19-62706E023703}">
                      <ahyp:hlinkClr xmlns:ahyp="http://schemas.microsoft.com/office/drawing/2018/hyperlinkcolor" val="tx"/>
                    </a:ext>
                  </a:extLst>
                </a:hlinkClick>
              </a:rPr>
              <a:t>el.</a:t>
            </a:r>
            <a:r>
              <a:rPr sz="1000" u="sng" spc="60" dirty="0">
                <a:solidFill>
                  <a:schemeClr val="bg1"/>
                </a:solidFill>
                <a:uFill>
                  <a:solidFill>
                    <a:srgbClr val="3D3F3F"/>
                  </a:solidFill>
                </a:uFill>
                <a:latin typeface="Arial"/>
                <a:cs typeface="Arial"/>
                <a:hlinkClick r:id="rId3">
                  <a:extLst>
                    <a:ext uri="{A12FA001-AC4F-418D-AE19-62706E023703}">
                      <ahyp:hlinkClr xmlns:ahyp="http://schemas.microsoft.com/office/drawing/2018/hyperlinkcolor" val="tx"/>
                    </a:ext>
                  </a:extLst>
                </a:hlinkClick>
              </a:rPr>
              <a:t> </a:t>
            </a:r>
            <a:r>
              <a:rPr sz="1000" u="sng" spc="65" dirty="0">
                <a:solidFill>
                  <a:schemeClr val="bg1"/>
                </a:solidFill>
                <a:uFill>
                  <a:solidFill>
                    <a:srgbClr val="3D3F3F"/>
                  </a:solidFill>
                </a:uFill>
                <a:latin typeface="Arial"/>
                <a:cs typeface="Arial"/>
                <a:hlinkClick r:id="rId3">
                  <a:extLst>
                    <a:ext uri="{A12FA001-AC4F-418D-AE19-62706E023703}">
                      <ahyp:hlinkClr xmlns:ahyp="http://schemas.microsoft.com/office/drawing/2018/hyperlinkcolor" val="tx"/>
                    </a:ext>
                  </a:extLst>
                </a:hlinkClick>
              </a:rPr>
              <a:t>com</a:t>
            </a:r>
            <a:endParaRPr sz="1000" dirty="0">
              <a:solidFill>
                <a:schemeClr val="bg1"/>
              </a:solidFill>
              <a:latin typeface="Arial"/>
              <a:cs typeface="Arial"/>
            </a:endParaRPr>
          </a:p>
        </p:txBody>
      </p:sp>
      <p:sp>
        <p:nvSpPr>
          <p:cNvPr id="21" name="object 8"/>
          <p:cNvSpPr txBox="1"/>
          <p:nvPr/>
        </p:nvSpPr>
        <p:spPr>
          <a:xfrm>
            <a:off x="7159243" y="7232396"/>
            <a:ext cx="1564640" cy="167354"/>
          </a:xfrm>
          <a:prstGeom prst="rect">
            <a:avLst/>
          </a:prstGeom>
        </p:spPr>
        <p:txBody>
          <a:bodyPr vert="horz" wrap="square" lIns="0" tIns="13335" rIns="0" bIns="0" rtlCol="0">
            <a:spAutoFit/>
          </a:bodyPr>
          <a:lstStyle/>
          <a:p>
            <a:pPr marL="12700">
              <a:lnSpc>
                <a:spcPct val="100000"/>
              </a:lnSpc>
              <a:spcBef>
                <a:spcPts val="105"/>
              </a:spcBef>
            </a:pPr>
            <a:r>
              <a:rPr sz="1000" spc="60" dirty="0">
                <a:solidFill>
                  <a:schemeClr val="bg1"/>
                </a:solidFill>
                <a:latin typeface="Arial"/>
                <a:cs typeface="Arial"/>
              </a:rPr>
              <a:t>W: </a:t>
            </a:r>
            <a:r>
              <a:rPr sz="1000" u="sng" spc="25" dirty="0">
                <a:solidFill>
                  <a:schemeClr val="bg1"/>
                </a:solidFill>
                <a:uFill>
                  <a:solidFill>
                    <a:srgbClr val="3D3F3F"/>
                  </a:solidFill>
                </a:uFill>
                <a:latin typeface="Arial"/>
                <a:cs typeface="Arial"/>
                <a:hlinkClick r:id="rId4">
                  <a:extLst>
                    <a:ext uri="{A12FA001-AC4F-418D-AE19-62706E023703}">
                      <ahyp:hlinkClr xmlns:ahyp="http://schemas.microsoft.com/office/drawing/2018/hyperlinkcolor" val="tx"/>
                    </a:ext>
                  </a:extLst>
                </a:hlinkClick>
              </a:rPr>
              <a:t>www.</a:t>
            </a:r>
            <a:r>
              <a:rPr sz="1000" u="sng" spc="-185" dirty="0">
                <a:solidFill>
                  <a:schemeClr val="bg1"/>
                </a:solidFill>
                <a:uFill>
                  <a:solidFill>
                    <a:srgbClr val="3D3F3F"/>
                  </a:solidFill>
                </a:uFill>
                <a:latin typeface="Arial"/>
                <a:cs typeface="Arial"/>
                <a:hlinkClick r:id="rId4">
                  <a:extLst>
                    <a:ext uri="{A12FA001-AC4F-418D-AE19-62706E023703}">
                      <ahyp:hlinkClr xmlns:ahyp="http://schemas.microsoft.com/office/drawing/2018/hyperlinkcolor" val="tx"/>
                    </a:ext>
                  </a:extLst>
                </a:hlinkClick>
              </a:rPr>
              <a:t> </a:t>
            </a:r>
            <a:r>
              <a:rPr sz="1000" u="sng" spc="65" dirty="0">
                <a:solidFill>
                  <a:schemeClr val="bg1"/>
                </a:solidFill>
                <a:uFill>
                  <a:solidFill>
                    <a:srgbClr val="3D3F3F"/>
                  </a:solidFill>
                </a:uFill>
                <a:latin typeface="Arial"/>
                <a:cs typeface="Arial"/>
                <a:hlinkClick r:id="rId4">
                  <a:extLst>
                    <a:ext uri="{A12FA001-AC4F-418D-AE19-62706E023703}">
                      <ahyp:hlinkClr xmlns:ahyp="http://schemas.microsoft.com/office/drawing/2018/hyperlinkcolor" val="tx"/>
                    </a:ext>
                  </a:extLst>
                </a:hlinkClick>
              </a:rPr>
              <a:t>seeztravel.</a:t>
            </a:r>
            <a:r>
              <a:rPr sz="1000" u="sng" spc="-140" dirty="0">
                <a:solidFill>
                  <a:schemeClr val="bg1"/>
                </a:solidFill>
                <a:uFill>
                  <a:solidFill>
                    <a:srgbClr val="3D3F3F"/>
                  </a:solidFill>
                </a:uFill>
                <a:latin typeface="Arial"/>
                <a:cs typeface="Arial"/>
                <a:hlinkClick r:id="rId4">
                  <a:extLst>
                    <a:ext uri="{A12FA001-AC4F-418D-AE19-62706E023703}">
                      <ahyp:hlinkClr xmlns:ahyp="http://schemas.microsoft.com/office/drawing/2018/hyperlinkcolor" val="tx"/>
                    </a:ext>
                  </a:extLst>
                </a:hlinkClick>
              </a:rPr>
              <a:t> </a:t>
            </a:r>
            <a:r>
              <a:rPr sz="1000" u="sng" spc="65" dirty="0">
                <a:solidFill>
                  <a:schemeClr val="bg1"/>
                </a:solidFill>
                <a:uFill>
                  <a:solidFill>
                    <a:srgbClr val="3D3F3F"/>
                  </a:solidFill>
                </a:uFill>
                <a:latin typeface="Arial"/>
                <a:cs typeface="Arial"/>
                <a:hlinkClick r:id="rId4">
                  <a:extLst>
                    <a:ext uri="{A12FA001-AC4F-418D-AE19-62706E023703}">
                      <ahyp:hlinkClr xmlns:ahyp="http://schemas.microsoft.com/office/drawing/2018/hyperlinkcolor" val="tx"/>
                    </a:ext>
                  </a:extLst>
                </a:hlinkClick>
              </a:rPr>
              <a:t>com</a:t>
            </a:r>
            <a:endParaRPr sz="1000" dirty="0">
              <a:solidFill>
                <a:schemeClr val="bg1"/>
              </a:solidFill>
              <a:latin typeface="Arial"/>
              <a:cs typeface="Arial"/>
            </a:endParaRPr>
          </a:p>
        </p:txBody>
      </p:sp>
      <p:pic>
        <p:nvPicPr>
          <p:cNvPr id="24" name="Picture 23"/>
          <p:cNvPicPr>
            <a:picLocks noChangeAspect="1"/>
          </p:cNvPicPr>
          <p:nvPr/>
        </p:nvPicPr>
        <p:blipFill>
          <a:blip r:embed="rId5" cstate="email">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4304234" y="904868"/>
            <a:ext cx="2063436" cy="205578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80363" y="1149501"/>
            <a:ext cx="4910328" cy="2972417"/>
          </a:xfrm>
          <a:prstGeom prst="rect">
            <a:avLst/>
          </a:prstGeom>
        </p:spPr>
        <p:txBody>
          <a:bodyPr vert="horz" wrap="square" lIns="0" tIns="13335" rIns="0" bIns="0" rtlCol="0">
            <a:spAutoFit/>
          </a:bodyPr>
          <a:lstStyle/>
          <a:p>
            <a:pPr marL="24765" algn="just">
              <a:lnSpc>
                <a:spcPct val="100000"/>
              </a:lnSpc>
              <a:spcBef>
                <a:spcPts val="105"/>
              </a:spcBef>
            </a:pPr>
            <a:r>
              <a:rPr lang="en-US" sz="1600" i="1" spc="95" dirty="0" err="1">
                <a:solidFill>
                  <a:srgbClr val="3D3F3F"/>
                </a:solidFill>
                <a:latin typeface="Arial"/>
                <a:cs typeface="Arial"/>
              </a:rPr>
              <a:t>Oia</a:t>
            </a:r>
            <a:r>
              <a:rPr lang="en-US" sz="1600" i="1" spc="95" dirty="0">
                <a:solidFill>
                  <a:srgbClr val="3D3F3F"/>
                </a:solidFill>
                <a:latin typeface="Arial"/>
                <a:cs typeface="Arial"/>
              </a:rPr>
              <a:t>, Santorini</a:t>
            </a:r>
            <a:endParaRPr lang="en-US" sz="1600" dirty="0">
              <a:latin typeface="Arial"/>
              <a:cs typeface="Arial"/>
            </a:endParaRPr>
          </a:p>
          <a:p>
            <a:pPr>
              <a:lnSpc>
                <a:spcPct val="100000"/>
              </a:lnSpc>
              <a:spcBef>
                <a:spcPts val="5"/>
              </a:spcBef>
            </a:pPr>
            <a:endParaRPr sz="1650" dirty="0">
              <a:latin typeface="Times New Roman"/>
              <a:cs typeface="Times New Roman"/>
            </a:endParaRPr>
          </a:p>
          <a:p>
            <a:pPr algn="just">
              <a:lnSpc>
                <a:spcPct val="150000"/>
              </a:lnSpc>
            </a:pPr>
            <a:r>
              <a:rPr lang="en-GB" sz="1200" spc="5" dirty="0">
                <a:solidFill>
                  <a:srgbClr val="3D3F3F"/>
                </a:solidFill>
                <a:latin typeface="Arial"/>
                <a:cs typeface="Arial"/>
              </a:rPr>
              <a:t>Enveloped by the deep blue colour of the Aegean and the awe-inspiring dramatic beauty of Santorini, Canaves Oia Suites welcomes its guests to a world of exquisite elegance. Combining spectacular views of the mesmerizing Caldera with over-the-top accommodation and pampering service, these luxury suites will charm every guest. Canaves Oia Suites &amp; Spa provide luxurious accommodation in spacious suites and rooms, beautifully appointed with antique furniture and art objects. A very carefully directed hotel that offers privacy ready to welcome you and make you feel at home.</a:t>
            </a:r>
          </a:p>
        </p:txBody>
      </p:sp>
      <p:sp>
        <p:nvSpPr>
          <p:cNvPr id="4" name="object 4"/>
          <p:cNvSpPr txBox="1"/>
          <p:nvPr/>
        </p:nvSpPr>
        <p:spPr>
          <a:xfrm>
            <a:off x="854962" y="4243706"/>
            <a:ext cx="4923537" cy="2784095"/>
          </a:xfrm>
          <a:prstGeom prst="rect">
            <a:avLst/>
          </a:prstGeom>
        </p:spPr>
        <p:txBody>
          <a:bodyPr vert="horz" wrap="square" lIns="0" tIns="36830" rIns="0" bIns="0" rtlCol="0">
            <a:spAutoFit/>
          </a:bodyPr>
          <a:lstStyle/>
          <a:p>
            <a:pPr marL="12700">
              <a:lnSpc>
                <a:spcPct val="100000"/>
              </a:lnSpc>
              <a:spcBef>
                <a:spcPts val="795"/>
              </a:spcBef>
            </a:pPr>
            <a:r>
              <a:rPr sz="1200" b="1" dirty="0">
                <a:solidFill>
                  <a:schemeClr val="tx2">
                    <a:lumMod val="50000"/>
                  </a:schemeClr>
                </a:solidFill>
                <a:latin typeface="Arial"/>
                <a:cs typeface="Arial"/>
              </a:rPr>
              <a:t>Payment Policy:</a:t>
            </a:r>
          </a:p>
          <a:p>
            <a:pPr marL="12700">
              <a:lnSpc>
                <a:spcPct val="100000"/>
              </a:lnSpc>
              <a:spcBef>
                <a:spcPts val="360"/>
              </a:spcBef>
            </a:pPr>
            <a:r>
              <a:rPr sz="1200" spc="5" dirty="0">
                <a:solidFill>
                  <a:srgbClr val="3D3F3F"/>
                </a:solidFill>
                <a:latin typeface="Arial"/>
                <a:cs typeface="Arial"/>
              </a:rPr>
              <a:t>Full</a:t>
            </a:r>
            <a:r>
              <a:rPr sz="1200" spc="-55" dirty="0">
                <a:solidFill>
                  <a:srgbClr val="3D3F3F"/>
                </a:solidFill>
                <a:latin typeface="Arial"/>
                <a:cs typeface="Arial"/>
              </a:rPr>
              <a:t> </a:t>
            </a:r>
            <a:r>
              <a:rPr sz="1200" spc="-5" dirty="0">
                <a:solidFill>
                  <a:srgbClr val="3D3F3F"/>
                </a:solidFill>
                <a:latin typeface="Arial"/>
                <a:cs typeface="Arial"/>
              </a:rPr>
              <a:t>Prepayment</a:t>
            </a:r>
            <a:endParaRPr sz="1200" dirty="0">
              <a:latin typeface="Arial"/>
              <a:cs typeface="Arial"/>
            </a:endParaRPr>
          </a:p>
          <a:p>
            <a:pPr marL="12700">
              <a:lnSpc>
                <a:spcPct val="100000"/>
              </a:lnSpc>
              <a:spcBef>
                <a:spcPts val="795"/>
              </a:spcBef>
            </a:pPr>
            <a:r>
              <a:rPr sz="1200" b="1" dirty="0">
                <a:solidFill>
                  <a:schemeClr val="tx2">
                    <a:lumMod val="50000"/>
                  </a:schemeClr>
                </a:solidFill>
                <a:latin typeface="Arial"/>
                <a:cs typeface="Arial"/>
              </a:rPr>
              <a:t>Cancellation</a:t>
            </a:r>
            <a:r>
              <a:rPr sz="1200" b="1" spc="-90" dirty="0">
                <a:solidFill>
                  <a:schemeClr val="tx2">
                    <a:lumMod val="50000"/>
                  </a:schemeClr>
                </a:solidFill>
                <a:latin typeface="Arial"/>
                <a:cs typeface="Arial"/>
              </a:rPr>
              <a:t> </a:t>
            </a:r>
            <a:r>
              <a:rPr sz="1200" b="1" spc="-5" dirty="0">
                <a:solidFill>
                  <a:schemeClr val="tx2">
                    <a:lumMod val="50000"/>
                  </a:schemeClr>
                </a:solidFill>
                <a:latin typeface="Arial"/>
                <a:cs typeface="Arial"/>
              </a:rPr>
              <a:t>Policy:</a:t>
            </a:r>
            <a:endParaRPr sz="1200" dirty="0">
              <a:solidFill>
                <a:schemeClr val="tx2">
                  <a:lumMod val="50000"/>
                </a:schemeClr>
              </a:solidFill>
              <a:latin typeface="Arial"/>
              <a:cs typeface="Arial"/>
            </a:endParaRPr>
          </a:p>
          <a:p>
            <a:pPr marL="12700">
              <a:lnSpc>
                <a:spcPct val="100000"/>
              </a:lnSpc>
              <a:spcBef>
                <a:spcPts val="100"/>
              </a:spcBef>
            </a:pPr>
            <a:r>
              <a:rPr lang="en-GB" sz="1200" spc="-5" dirty="0">
                <a:solidFill>
                  <a:srgbClr val="3D3F3F"/>
                </a:solidFill>
                <a:latin typeface="Arial"/>
                <a:cs typeface="Arial"/>
              </a:rPr>
              <a:t>21 days prior arrival</a:t>
            </a:r>
          </a:p>
          <a:p>
            <a:pPr marL="12700">
              <a:lnSpc>
                <a:spcPct val="150000"/>
              </a:lnSpc>
              <a:spcBef>
                <a:spcPts val="290"/>
              </a:spcBef>
            </a:pPr>
            <a:r>
              <a:rPr lang="en-US" sz="1200" b="1" dirty="0" err="1">
                <a:solidFill>
                  <a:schemeClr val="tx2">
                    <a:lumMod val="50000"/>
                  </a:schemeClr>
                </a:solidFill>
                <a:latin typeface="Arial"/>
                <a:cs typeface="Arial"/>
              </a:rPr>
              <a:t>Seez</a:t>
            </a:r>
            <a:r>
              <a:rPr lang="en-US" sz="1200" b="1" dirty="0">
                <a:solidFill>
                  <a:schemeClr val="tx2">
                    <a:lumMod val="50000"/>
                  </a:schemeClr>
                </a:solidFill>
                <a:latin typeface="Arial"/>
                <a:cs typeface="Arial"/>
              </a:rPr>
              <a:t> notes &amp; Benefits:</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VIP amenities: fruit basket and mineral water in the room upon arrival</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Daily American a la Carte or Room Service Breakfast</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Local traditional gift</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Complimentary Wi-Fi internet connection</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Early check-in upon / Late check-out upon availability</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Room upgrade upon availability</a:t>
            </a:r>
          </a:p>
          <a:p>
            <a:pPr marL="241300" indent="-228600">
              <a:lnSpc>
                <a:spcPts val="1420"/>
              </a:lnSpc>
              <a:spcBef>
                <a:spcPts val="95"/>
              </a:spcBef>
              <a:buFontTx/>
              <a:buChar char="•"/>
              <a:tabLst>
                <a:tab pos="241300" algn="l"/>
              </a:tabLst>
            </a:pPr>
            <a:r>
              <a:rPr lang="en-US" sz="1200" dirty="0">
                <a:solidFill>
                  <a:srgbClr val="3E3F40"/>
                </a:solidFill>
                <a:latin typeface="Arial" panose="020B0604020202020204" pitchFamily="34" charset="0"/>
                <a:cs typeface="Arial" panose="020B0604020202020204" pitchFamily="34" charset="0"/>
              </a:rPr>
              <a:t>Government Tax of EUR 4 per room per night is not included and must be paid directly at the hotel</a:t>
            </a:r>
          </a:p>
        </p:txBody>
      </p:sp>
      <p:sp>
        <p:nvSpPr>
          <p:cNvPr id="6" name="object 6"/>
          <p:cNvSpPr/>
          <p:nvPr/>
        </p:nvSpPr>
        <p:spPr>
          <a:xfrm>
            <a:off x="6471119" y="2487673"/>
            <a:ext cx="4222281" cy="626457"/>
          </a:xfrm>
          <a:custGeom>
            <a:avLst/>
            <a:gdLst/>
            <a:ahLst/>
            <a:cxnLst/>
            <a:rect l="l" t="t" r="r" b="b"/>
            <a:pathLst>
              <a:path w="4197350" h="563880">
                <a:moveTo>
                  <a:pt x="0" y="0"/>
                </a:moveTo>
                <a:lnTo>
                  <a:pt x="4197095" y="0"/>
                </a:lnTo>
                <a:lnTo>
                  <a:pt x="4197095" y="563879"/>
                </a:lnTo>
                <a:lnTo>
                  <a:pt x="0" y="563879"/>
                </a:lnTo>
                <a:lnTo>
                  <a:pt x="0" y="0"/>
                </a:lnTo>
                <a:close/>
              </a:path>
            </a:pathLst>
          </a:custGeom>
          <a:solidFill>
            <a:srgbClr val="CACACA"/>
          </a:solidFill>
        </p:spPr>
        <p:txBody>
          <a:bodyPr wrap="square" lIns="0" tIns="0" rIns="0" bIns="0" rtlCol="0"/>
          <a:lstStyle/>
          <a:p>
            <a:endParaRPr/>
          </a:p>
        </p:txBody>
      </p:sp>
      <p:sp>
        <p:nvSpPr>
          <p:cNvPr id="7" name="object 7"/>
          <p:cNvSpPr txBox="1"/>
          <p:nvPr/>
        </p:nvSpPr>
        <p:spPr>
          <a:xfrm>
            <a:off x="6555789" y="2603732"/>
            <a:ext cx="4050538" cy="394339"/>
          </a:xfrm>
          <a:prstGeom prst="rect">
            <a:avLst/>
          </a:prstGeom>
        </p:spPr>
        <p:txBody>
          <a:bodyPr vert="horz" wrap="square" lIns="0" tIns="24765" rIns="0" bIns="0" rtlCol="0">
            <a:spAutoFit/>
          </a:bodyPr>
          <a:lstStyle/>
          <a:p>
            <a:pPr marL="12700">
              <a:lnSpc>
                <a:spcPct val="100000"/>
              </a:lnSpc>
              <a:spcBef>
                <a:spcPts val="195"/>
              </a:spcBef>
            </a:pPr>
            <a:r>
              <a:rPr lang="en-GB" sz="1200" spc="-5" dirty="0">
                <a:solidFill>
                  <a:srgbClr val="FFFFFF"/>
                </a:solidFill>
                <a:latin typeface="Arial"/>
                <a:cs typeface="Arial"/>
              </a:rPr>
              <a:t>Junior Suite Plunge Pool Caldera Sea View Or Superior Suite Plunge Pool Caldera Sea View</a:t>
            </a:r>
          </a:p>
        </p:txBody>
      </p:sp>
      <p:sp>
        <p:nvSpPr>
          <p:cNvPr id="8" name="object 8"/>
          <p:cNvSpPr/>
          <p:nvPr/>
        </p:nvSpPr>
        <p:spPr>
          <a:xfrm>
            <a:off x="588770" y="4234624"/>
            <a:ext cx="5455920" cy="0"/>
          </a:xfrm>
          <a:custGeom>
            <a:avLst/>
            <a:gdLst/>
            <a:ahLst/>
            <a:cxnLst/>
            <a:rect l="l" t="t" r="r" b="b"/>
            <a:pathLst>
              <a:path w="5455920">
                <a:moveTo>
                  <a:pt x="0" y="0"/>
                </a:moveTo>
                <a:lnTo>
                  <a:pt x="5455920" y="0"/>
                </a:lnTo>
              </a:path>
            </a:pathLst>
          </a:custGeom>
          <a:ln w="15239">
            <a:solidFill>
              <a:srgbClr val="CACACA"/>
            </a:solidFill>
          </a:ln>
        </p:spPr>
        <p:txBody>
          <a:bodyPr wrap="square" lIns="0" tIns="0" rIns="0" bIns="0" rtlCol="0"/>
          <a:lstStyle/>
          <a:p>
            <a:endParaRPr/>
          </a:p>
        </p:txBody>
      </p:sp>
      <p:sp>
        <p:nvSpPr>
          <p:cNvPr id="14" name="object 2"/>
          <p:cNvSpPr txBox="1">
            <a:spLocks noGrp="1"/>
          </p:cNvSpPr>
          <p:nvPr>
            <p:ph type="title"/>
          </p:nvPr>
        </p:nvSpPr>
        <p:spPr>
          <a:xfrm>
            <a:off x="880363" y="672379"/>
            <a:ext cx="4618737" cy="382156"/>
          </a:xfrm>
          <a:prstGeom prst="rect">
            <a:avLst/>
          </a:prstGeom>
        </p:spPr>
        <p:txBody>
          <a:bodyPr vert="horz" wrap="square" lIns="0" tIns="12700" rIns="0" bIns="0" rtlCol="0">
            <a:spAutoFit/>
          </a:bodyPr>
          <a:lstStyle/>
          <a:p>
            <a:pPr marL="12700">
              <a:lnSpc>
                <a:spcPct val="100000"/>
              </a:lnSpc>
              <a:spcBef>
                <a:spcPts val="100"/>
              </a:spcBef>
            </a:pPr>
            <a:r>
              <a:rPr lang="en-US" sz="2400" spc="120" dirty="0">
                <a:solidFill>
                  <a:srgbClr val="3E3F40"/>
                </a:solidFill>
                <a:latin typeface="Arial" panose="020B0604020202020204" pitchFamily="34" charset="0"/>
                <a:cs typeface="Arial" panose="020B0604020202020204" pitchFamily="34" charset="0"/>
              </a:rPr>
              <a:t>Canaves Oia Suites</a:t>
            </a:r>
          </a:p>
        </p:txBody>
      </p:sp>
      <p:sp>
        <p:nvSpPr>
          <p:cNvPr id="2" name="AutoShape 2">
            <a:extLst>
              <a:ext uri="{FF2B5EF4-FFF2-40B4-BE49-F238E27FC236}">
                <a16:creationId xmlns:a16="http://schemas.microsoft.com/office/drawing/2014/main" id="{3E927A9F-EC88-42BF-AC0F-0B7D11EE01CF}"/>
              </a:ext>
            </a:extLst>
          </p:cNvPr>
          <p:cNvSpPr>
            <a:spLocks noChangeAspect="1" noChangeArrowheads="1"/>
          </p:cNvSpPr>
          <p:nvPr/>
        </p:nvSpPr>
        <p:spPr bwMode="auto">
          <a:xfrm>
            <a:off x="5194300" y="36290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4" name="Picture 6">
            <a:extLst>
              <a:ext uri="{FF2B5EF4-FFF2-40B4-BE49-F238E27FC236}">
                <a16:creationId xmlns:a16="http://schemas.microsoft.com/office/drawing/2014/main" id="{5B71D315-7E7C-4154-BD2B-C30C2FDA71E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68717" y="12367"/>
            <a:ext cx="4224683" cy="242785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C7BC9EDB-219E-487D-8117-8BBC97219A6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68717" y="3161583"/>
            <a:ext cx="4224683" cy="22050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060415D-70F8-45B5-B7C5-08994A0C640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68717" y="5414120"/>
            <a:ext cx="4224683" cy="2136363"/>
          </a:xfrm>
          <a:prstGeom prst="rect">
            <a:avLst/>
          </a:prstGeom>
          <a:noFill/>
          <a:extLst>
            <a:ext uri="{909E8E84-426E-40DD-AFC4-6F175D3DCCD1}">
              <a14:hiddenFill xmlns:a14="http://schemas.microsoft.com/office/drawing/2010/main">
                <a:solidFill>
                  <a:srgbClr val="FFFFFF"/>
                </a:solidFill>
              </a14:hiddenFill>
            </a:ext>
          </a:extLst>
        </p:spPr>
      </p:pic>
      <p:sp>
        <p:nvSpPr>
          <p:cNvPr id="13" name="object 2">
            <a:extLst>
              <a:ext uri="{FF2B5EF4-FFF2-40B4-BE49-F238E27FC236}">
                <a16:creationId xmlns:a16="http://schemas.microsoft.com/office/drawing/2014/main" id="{2AB297E5-1235-4C47-A2A0-2CA71AF7DBA7}"/>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4969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73466" y="573310"/>
            <a:ext cx="5609337" cy="382156"/>
          </a:xfrm>
          <a:prstGeom prst="rect">
            <a:avLst/>
          </a:prstGeom>
        </p:spPr>
        <p:txBody>
          <a:bodyPr vert="horz" wrap="square" lIns="0" tIns="12700" rIns="0" bIns="0" rtlCol="0">
            <a:spAutoFit/>
          </a:bodyPr>
          <a:lstStyle/>
          <a:p>
            <a:pPr marL="25400">
              <a:spcBef>
                <a:spcPts val="100"/>
              </a:spcBef>
            </a:pPr>
            <a:r>
              <a:rPr lang="en-GB" sz="2400" spc="120" dirty="0">
                <a:solidFill>
                  <a:srgbClr val="3E3F40"/>
                </a:solidFill>
                <a:latin typeface="Arial" panose="020B0604020202020204" pitchFamily="34" charset="0"/>
                <a:cs typeface="Arial" panose="020B0604020202020204" pitchFamily="34" charset="0"/>
              </a:rPr>
              <a:t>Sunset Boat Tour</a:t>
            </a:r>
          </a:p>
        </p:txBody>
      </p:sp>
      <p:sp>
        <p:nvSpPr>
          <p:cNvPr id="13" name="object 4"/>
          <p:cNvSpPr txBox="1"/>
          <p:nvPr/>
        </p:nvSpPr>
        <p:spPr>
          <a:xfrm>
            <a:off x="873466" y="1395580"/>
            <a:ext cx="5703645" cy="2228815"/>
          </a:xfrm>
          <a:prstGeom prst="rect">
            <a:avLst/>
          </a:prstGeom>
        </p:spPr>
        <p:txBody>
          <a:bodyPr vert="horz" wrap="square" lIns="0" tIns="12700" rIns="0" bIns="0" rtlCol="0">
            <a:spAutoFit/>
          </a:bodyPr>
          <a:lstStyle/>
          <a:p>
            <a:pPr marL="12700" marR="5080" algn="just"/>
            <a:r>
              <a:rPr lang="en-GB" sz="1200" spc="-5" dirty="0">
                <a:solidFill>
                  <a:srgbClr val="3D3F3F"/>
                </a:solidFill>
                <a:latin typeface="Arial"/>
                <a:cs typeface="Arial"/>
              </a:rPr>
              <a:t>Starts from </a:t>
            </a:r>
            <a:r>
              <a:rPr lang="en-GB" sz="1200" spc="-5" dirty="0" err="1">
                <a:solidFill>
                  <a:srgbClr val="3D3F3F"/>
                </a:solidFill>
                <a:latin typeface="Arial"/>
                <a:cs typeface="Arial"/>
              </a:rPr>
              <a:t>Vlychada</a:t>
            </a:r>
            <a:r>
              <a:rPr lang="en-GB" sz="1200" spc="-5" dirty="0">
                <a:solidFill>
                  <a:srgbClr val="3D3F3F"/>
                </a:solidFill>
                <a:latin typeface="Arial"/>
                <a:cs typeface="Arial"/>
              </a:rPr>
              <a:t> port at 15:15 pm.</a:t>
            </a:r>
          </a:p>
          <a:p>
            <a:pPr marL="12700" marR="5080" algn="just"/>
            <a:r>
              <a:rPr lang="en-GB" sz="1200" spc="-5" dirty="0">
                <a:solidFill>
                  <a:srgbClr val="3D3F3F"/>
                </a:solidFill>
                <a:latin typeface="Arial"/>
                <a:cs typeface="Arial"/>
              </a:rPr>
              <a:t>1</a:t>
            </a:r>
            <a:r>
              <a:rPr lang="en-GB" sz="1200" spc="-5" baseline="30000" dirty="0">
                <a:solidFill>
                  <a:srgbClr val="3D3F3F"/>
                </a:solidFill>
                <a:latin typeface="Arial"/>
                <a:cs typeface="Arial"/>
              </a:rPr>
              <a:t>st</a:t>
            </a:r>
            <a:r>
              <a:rPr lang="en-GB" sz="1200" spc="-5" dirty="0">
                <a:solidFill>
                  <a:srgbClr val="3D3F3F"/>
                </a:solidFill>
                <a:latin typeface="Arial"/>
                <a:cs typeface="Arial"/>
              </a:rPr>
              <a:t> Stop: In the area of Red beach for swimming and </a:t>
            </a:r>
            <a:r>
              <a:rPr lang="en-GB" sz="1200" spc="-5" dirty="0" err="1">
                <a:solidFill>
                  <a:srgbClr val="3D3F3F"/>
                </a:solidFill>
                <a:latin typeface="Arial"/>
                <a:cs typeface="Arial"/>
              </a:rPr>
              <a:t>snorkeling</a:t>
            </a:r>
            <a:r>
              <a:rPr lang="en-GB" sz="1200" spc="-5" dirty="0">
                <a:solidFill>
                  <a:srgbClr val="3D3F3F"/>
                </a:solidFill>
                <a:latin typeface="Arial"/>
                <a:cs typeface="Arial"/>
              </a:rPr>
              <a:t>. (approximately 30 minutes)</a:t>
            </a:r>
          </a:p>
          <a:p>
            <a:pPr marL="12700" marR="5080" algn="just"/>
            <a:r>
              <a:rPr lang="en-GB" sz="1200" spc="-5" dirty="0">
                <a:solidFill>
                  <a:srgbClr val="3D3F3F"/>
                </a:solidFill>
                <a:latin typeface="Arial"/>
                <a:cs typeface="Arial"/>
              </a:rPr>
              <a:t>2</a:t>
            </a:r>
            <a:r>
              <a:rPr lang="en-GB" sz="1200" spc="-5" baseline="30000" dirty="0">
                <a:solidFill>
                  <a:srgbClr val="3D3F3F"/>
                </a:solidFill>
                <a:latin typeface="Arial"/>
                <a:cs typeface="Arial"/>
              </a:rPr>
              <a:t>nd</a:t>
            </a:r>
            <a:r>
              <a:rPr lang="en-GB" sz="1200" spc="-5" dirty="0">
                <a:solidFill>
                  <a:srgbClr val="3D3F3F"/>
                </a:solidFill>
                <a:latin typeface="Arial"/>
                <a:cs typeface="Arial"/>
              </a:rPr>
              <a:t> Stop: In the secluded area of White beach &amp; Mesa </a:t>
            </a:r>
            <a:r>
              <a:rPr lang="en-GB" sz="1200" spc="-5" dirty="0" err="1">
                <a:solidFill>
                  <a:srgbClr val="3D3F3F"/>
                </a:solidFill>
                <a:latin typeface="Arial"/>
                <a:cs typeface="Arial"/>
              </a:rPr>
              <a:t>Pigadia</a:t>
            </a:r>
            <a:r>
              <a:rPr lang="en-GB" sz="1200" spc="-5" dirty="0">
                <a:solidFill>
                  <a:srgbClr val="3D3F3F"/>
                </a:solidFill>
                <a:latin typeface="Arial"/>
                <a:cs typeface="Arial"/>
              </a:rPr>
              <a:t>, for swimming - </a:t>
            </a:r>
            <a:r>
              <a:rPr lang="en-GB" sz="1200" spc="-5" dirty="0" err="1">
                <a:solidFill>
                  <a:srgbClr val="3D3F3F"/>
                </a:solidFill>
                <a:latin typeface="Arial"/>
                <a:cs typeface="Arial"/>
              </a:rPr>
              <a:t>snorkeling</a:t>
            </a:r>
            <a:r>
              <a:rPr lang="en-GB" sz="1200" spc="-5" dirty="0">
                <a:solidFill>
                  <a:srgbClr val="3D3F3F"/>
                </a:solidFill>
                <a:latin typeface="Arial"/>
                <a:cs typeface="Arial"/>
              </a:rPr>
              <a:t> and for the barbecue on board. (approximately 1 hour and 30 minutes).Sails past </a:t>
            </a:r>
            <a:r>
              <a:rPr lang="en-GB" sz="1200" spc="-5" dirty="0" err="1">
                <a:solidFill>
                  <a:srgbClr val="3D3F3F"/>
                </a:solidFill>
                <a:latin typeface="Arial"/>
                <a:cs typeface="Arial"/>
              </a:rPr>
              <a:t>Aspronisi</a:t>
            </a:r>
            <a:r>
              <a:rPr lang="en-GB" sz="1200" spc="-5" dirty="0">
                <a:solidFill>
                  <a:srgbClr val="3D3F3F"/>
                </a:solidFill>
                <a:latin typeface="Arial"/>
                <a:cs typeface="Arial"/>
              </a:rPr>
              <a:t>, Lighthouse, Indian rock, Black Mountain.</a:t>
            </a:r>
          </a:p>
          <a:p>
            <a:pPr marL="12700" marR="5080" algn="just"/>
            <a:r>
              <a:rPr lang="en-GB" sz="1200" spc="-5" dirty="0">
                <a:solidFill>
                  <a:srgbClr val="3D3F3F"/>
                </a:solidFill>
                <a:latin typeface="Arial"/>
                <a:cs typeface="Arial"/>
              </a:rPr>
              <a:t>3</a:t>
            </a:r>
            <a:r>
              <a:rPr lang="en-GB" sz="1200" spc="-5" baseline="30000" dirty="0">
                <a:solidFill>
                  <a:srgbClr val="3D3F3F"/>
                </a:solidFill>
                <a:latin typeface="Arial"/>
                <a:cs typeface="Arial"/>
              </a:rPr>
              <a:t>rd</a:t>
            </a:r>
            <a:r>
              <a:rPr lang="en-GB" sz="1200" spc="-5" dirty="0">
                <a:solidFill>
                  <a:srgbClr val="3D3F3F"/>
                </a:solidFill>
                <a:latin typeface="Arial"/>
                <a:cs typeface="Arial"/>
              </a:rPr>
              <a:t> Stop: In the area if the Hot Springs for swimming close to the Volcano (approximately 30 minutes).</a:t>
            </a:r>
          </a:p>
          <a:p>
            <a:pPr marL="12700" marR="5080" algn="just"/>
            <a:r>
              <a:rPr lang="en-GB" sz="1200" spc="-5" dirty="0">
                <a:solidFill>
                  <a:srgbClr val="3D3F3F"/>
                </a:solidFill>
                <a:latin typeface="Arial"/>
                <a:cs typeface="Arial"/>
              </a:rPr>
              <a:t>4h Stop: Sail inside the Caldera for photo shooting. A stop below the picturesque village of </a:t>
            </a:r>
            <a:r>
              <a:rPr lang="en-GB" sz="1200" spc="-5" dirty="0" err="1">
                <a:solidFill>
                  <a:srgbClr val="3D3F3F"/>
                </a:solidFill>
                <a:latin typeface="Arial"/>
                <a:cs typeface="Arial"/>
              </a:rPr>
              <a:t>Oia</a:t>
            </a:r>
            <a:r>
              <a:rPr lang="en-GB" sz="1200" spc="-5" dirty="0">
                <a:solidFill>
                  <a:srgbClr val="3D3F3F"/>
                </a:solidFill>
                <a:latin typeface="Arial"/>
                <a:cs typeface="Arial"/>
              </a:rPr>
              <a:t> for watching the sunset.</a:t>
            </a:r>
          </a:p>
          <a:p>
            <a:pPr marL="12700" marR="5080" algn="just"/>
            <a:r>
              <a:rPr lang="en-GB" sz="1200" spc="-5" dirty="0">
                <a:solidFill>
                  <a:srgbClr val="3D3F3F"/>
                </a:solidFill>
                <a:latin typeface="Arial"/>
                <a:cs typeface="Arial"/>
              </a:rPr>
              <a:t>Final Stop</a:t>
            </a:r>
          </a:p>
          <a:p>
            <a:pPr marL="12700" marR="5080" algn="just"/>
            <a:r>
              <a:rPr lang="en-GB" sz="1200" spc="-5" dirty="0">
                <a:solidFill>
                  <a:srgbClr val="3D3F3F"/>
                </a:solidFill>
                <a:latin typeface="Arial"/>
                <a:cs typeface="Arial"/>
              </a:rPr>
              <a:t>Tour ends at </a:t>
            </a:r>
            <a:r>
              <a:rPr lang="en-GB" sz="1200" spc="-5" dirty="0" err="1">
                <a:solidFill>
                  <a:srgbClr val="3D3F3F"/>
                </a:solidFill>
                <a:latin typeface="Arial"/>
                <a:cs typeface="Arial"/>
              </a:rPr>
              <a:t>Ammoudi</a:t>
            </a:r>
            <a:r>
              <a:rPr lang="en-GB" sz="1200" spc="-5" dirty="0">
                <a:solidFill>
                  <a:srgbClr val="3D3F3F"/>
                </a:solidFill>
                <a:latin typeface="Arial"/>
                <a:cs typeface="Arial"/>
              </a:rPr>
              <a:t> (after the sunset).</a:t>
            </a:r>
          </a:p>
        </p:txBody>
      </p:sp>
      <p:sp>
        <p:nvSpPr>
          <p:cNvPr id="14" name="object 5"/>
          <p:cNvSpPr txBox="1"/>
          <p:nvPr/>
        </p:nvSpPr>
        <p:spPr>
          <a:xfrm>
            <a:off x="851841" y="4009877"/>
            <a:ext cx="4086744" cy="2992486"/>
          </a:xfrm>
          <a:prstGeom prst="rect">
            <a:avLst/>
          </a:prstGeom>
        </p:spPr>
        <p:txBody>
          <a:bodyPr vert="horz" wrap="square" lIns="0" tIns="24765" rIns="0" bIns="0" rtlCol="0">
            <a:spAutoFit/>
          </a:bodyPr>
          <a:lstStyle/>
          <a:p>
            <a:pPr marL="12700">
              <a:lnSpc>
                <a:spcPct val="200000"/>
              </a:lnSpc>
              <a:spcBef>
                <a:spcPts val="5"/>
              </a:spcBef>
            </a:pPr>
            <a:r>
              <a:rPr sz="1200" b="1" spc="-5" dirty="0">
                <a:solidFill>
                  <a:schemeClr val="tx2">
                    <a:lumMod val="50000"/>
                  </a:schemeClr>
                </a:solidFill>
                <a:latin typeface="Arial"/>
                <a:cs typeface="Arial"/>
              </a:rPr>
              <a:t>Includes:</a:t>
            </a:r>
            <a:endParaRPr sz="1200" dirty="0">
              <a:solidFill>
                <a:schemeClr val="tx2">
                  <a:lumMod val="50000"/>
                </a:schemeClr>
              </a:solidFill>
              <a:latin typeface="Arial"/>
              <a:cs typeface="Arial"/>
            </a:endParaRP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4-5 hours duration</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VAT</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Round trip transfers from and to the hotel</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Greek traditional snacks prepared on the spot</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Drinks (soft drinks, white </a:t>
            </a:r>
            <a:r>
              <a:rPr lang="en-GB" sz="1200" dirty="0" err="1">
                <a:solidFill>
                  <a:srgbClr val="3D3F3F"/>
                </a:solidFill>
                <a:latin typeface="Arial"/>
                <a:cs typeface="Arial"/>
              </a:rPr>
              <a:t>Santorinian</a:t>
            </a:r>
            <a:r>
              <a:rPr lang="en-GB" sz="1200" dirty="0">
                <a:solidFill>
                  <a:srgbClr val="3D3F3F"/>
                </a:solidFill>
                <a:latin typeface="Arial"/>
                <a:cs typeface="Arial"/>
              </a:rPr>
              <a:t> wine, beer, ouzo)</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err="1">
                <a:solidFill>
                  <a:srgbClr val="3D3F3F"/>
                </a:solidFill>
                <a:latin typeface="Arial"/>
                <a:cs typeface="Arial"/>
              </a:rPr>
              <a:t>Snorkeling</a:t>
            </a:r>
            <a:r>
              <a:rPr lang="en-GB" sz="1200" dirty="0">
                <a:solidFill>
                  <a:srgbClr val="3D3F3F"/>
                </a:solidFill>
                <a:latin typeface="Arial"/>
                <a:cs typeface="Arial"/>
              </a:rPr>
              <a:t> Equipment</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Towels (to be returned to the crew)</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Jacket (to be returned to the crew)</a:t>
            </a:r>
          </a:p>
          <a:p>
            <a:pPr marL="241300" indent="-228600">
              <a:lnSpc>
                <a:spcPct val="100000"/>
              </a:lnSpc>
              <a:spcBef>
                <a:spcPts val="75"/>
              </a:spcBef>
              <a:buChar char="•"/>
              <a:tabLst>
                <a:tab pos="240665" algn="l"/>
                <a:tab pos="241300" algn="l"/>
              </a:tabLst>
            </a:pPr>
            <a:r>
              <a:rPr lang="en-GB" sz="1200" spc="-10" dirty="0">
                <a:solidFill>
                  <a:srgbClr val="3D3F3F"/>
                </a:solidFill>
                <a:latin typeface="Arial"/>
                <a:cs typeface="Arial"/>
              </a:rPr>
              <a:t>Map </a:t>
            </a:r>
            <a:r>
              <a:rPr lang="en-GB" sz="1200" dirty="0">
                <a:solidFill>
                  <a:srgbClr val="3D3F3F"/>
                </a:solidFill>
                <a:latin typeface="Arial"/>
                <a:cs typeface="Arial"/>
              </a:rPr>
              <a:t>with extensive info </a:t>
            </a:r>
            <a:r>
              <a:rPr lang="en-GB" sz="1200" spc="-5" dirty="0">
                <a:solidFill>
                  <a:srgbClr val="3D3F3F"/>
                </a:solidFill>
                <a:latin typeface="Arial"/>
                <a:cs typeface="Arial"/>
              </a:rPr>
              <a:t>on </a:t>
            </a:r>
            <a:r>
              <a:rPr lang="en-GB" sz="1200" dirty="0">
                <a:solidFill>
                  <a:srgbClr val="3D3F3F"/>
                </a:solidFill>
                <a:latin typeface="Arial"/>
                <a:cs typeface="Arial"/>
              </a:rPr>
              <a:t>the </a:t>
            </a:r>
            <a:r>
              <a:rPr lang="en-GB" sz="1200" spc="-5" dirty="0">
                <a:solidFill>
                  <a:srgbClr val="3D3F3F"/>
                </a:solidFill>
                <a:latin typeface="Arial"/>
                <a:cs typeface="Arial"/>
              </a:rPr>
              <a:t>landmarks and</a:t>
            </a:r>
            <a:r>
              <a:rPr lang="en-GB" sz="1200" spc="-50" dirty="0">
                <a:solidFill>
                  <a:srgbClr val="3D3F3F"/>
                </a:solidFill>
                <a:latin typeface="Arial"/>
                <a:cs typeface="Arial"/>
              </a:rPr>
              <a:t> </a:t>
            </a:r>
            <a:r>
              <a:rPr lang="en-GB" sz="1200" dirty="0">
                <a:solidFill>
                  <a:srgbClr val="3D3F3F"/>
                </a:solidFill>
                <a:latin typeface="Arial"/>
                <a:cs typeface="Arial"/>
              </a:rPr>
              <a:t>destinations</a:t>
            </a:r>
            <a:endParaRPr lang="en-GB" sz="1200" dirty="0">
              <a:latin typeface="Arial"/>
              <a:cs typeface="Arial"/>
            </a:endParaRPr>
          </a:p>
          <a:p>
            <a:pPr marL="241300" indent="-228600">
              <a:lnSpc>
                <a:spcPct val="100000"/>
              </a:lnSpc>
              <a:spcBef>
                <a:spcPts val="45"/>
              </a:spcBef>
              <a:buChar char="•"/>
              <a:tabLst>
                <a:tab pos="240665" algn="l"/>
                <a:tab pos="241300" algn="l"/>
              </a:tabLst>
            </a:pPr>
            <a:r>
              <a:rPr lang="en-GB" sz="1200" dirty="0">
                <a:solidFill>
                  <a:srgbClr val="3D3F3F"/>
                </a:solidFill>
                <a:latin typeface="Arial"/>
                <a:cs typeface="Arial"/>
              </a:rPr>
              <a:t>Free</a:t>
            </a:r>
            <a:r>
              <a:rPr lang="en-GB" sz="1200" spc="-20" dirty="0">
                <a:solidFill>
                  <a:srgbClr val="3D3F3F"/>
                </a:solidFill>
                <a:latin typeface="Arial"/>
                <a:cs typeface="Arial"/>
              </a:rPr>
              <a:t> </a:t>
            </a:r>
            <a:r>
              <a:rPr lang="en-GB" sz="1200" spc="15" dirty="0" err="1">
                <a:solidFill>
                  <a:srgbClr val="3D3F3F"/>
                </a:solidFill>
                <a:latin typeface="Arial"/>
                <a:cs typeface="Arial"/>
              </a:rPr>
              <a:t>Wifi</a:t>
            </a:r>
            <a:endParaRPr lang="en-GB" sz="1200" spc="15" dirty="0">
              <a:solidFill>
                <a:srgbClr val="3D3F3F"/>
              </a:solidFill>
              <a:latin typeface="Arial"/>
              <a:cs typeface="Arial"/>
            </a:endParaRPr>
          </a:p>
          <a:p>
            <a:pPr marL="12700">
              <a:lnSpc>
                <a:spcPct val="100000"/>
              </a:lnSpc>
              <a:spcBef>
                <a:spcPts val="45"/>
              </a:spcBef>
              <a:tabLst>
                <a:tab pos="240665" algn="l"/>
                <a:tab pos="241300" algn="l"/>
              </a:tabLst>
            </a:pPr>
            <a:endParaRPr lang="en-GB" sz="1200" dirty="0">
              <a:latin typeface="Arial"/>
              <a:cs typeface="Arial"/>
            </a:endParaRPr>
          </a:p>
          <a:p>
            <a:pPr marL="12695" marR="5079">
              <a:lnSpc>
                <a:spcPts val="1419"/>
              </a:lnSpc>
              <a:spcBef>
                <a:spcPts val="160"/>
              </a:spcBef>
              <a:tabLst>
                <a:tab pos="240593" algn="l"/>
                <a:tab pos="241227" algn="l"/>
              </a:tabLst>
            </a:pPr>
            <a:r>
              <a:rPr lang="en-GB" sz="1200" b="1" spc="-5" dirty="0">
                <a:solidFill>
                  <a:schemeClr val="tx2">
                    <a:lumMod val="50000"/>
                  </a:schemeClr>
                </a:solidFill>
                <a:latin typeface="Arial"/>
                <a:cs typeface="Arial"/>
              </a:rPr>
              <a:t>Cancelation Policy: </a:t>
            </a:r>
            <a:r>
              <a:rPr lang="en-US" sz="1200" spc="-5" dirty="0">
                <a:solidFill>
                  <a:srgbClr val="3D3F3F"/>
                </a:solidFill>
                <a:latin typeface="Arial"/>
                <a:cs typeface="Arial"/>
              </a:rPr>
              <a:t>15</a:t>
            </a:r>
            <a:r>
              <a:rPr lang="en-US" sz="1200" dirty="0">
                <a:solidFill>
                  <a:srgbClr val="3D3F3F"/>
                </a:solidFill>
                <a:latin typeface="Arial"/>
                <a:cs typeface="Arial"/>
              </a:rPr>
              <a:t> days prior to the tour</a:t>
            </a:r>
            <a:endParaRPr sz="1200" dirty="0">
              <a:solidFill>
                <a:srgbClr val="3D3F3F"/>
              </a:solidFill>
              <a:latin typeface="Arial"/>
              <a:cs typeface="Arial"/>
            </a:endParaRPr>
          </a:p>
        </p:txBody>
      </p:sp>
      <p:sp>
        <p:nvSpPr>
          <p:cNvPr id="15" name="object 7"/>
          <p:cNvSpPr/>
          <p:nvPr/>
        </p:nvSpPr>
        <p:spPr>
          <a:xfrm>
            <a:off x="7120128" y="3407664"/>
            <a:ext cx="3572510" cy="762000"/>
          </a:xfrm>
          <a:custGeom>
            <a:avLst/>
            <a:gdLst/>
            <a:ahLst/>
            <a:cxnLst/>
            <a:rect l="l" t="t" r="r" b="b"/>
            <a:pathLst>
              <a:path w="3572509" h="762000">
                <a:moveTo>
                  <a:pt x="0" y="0"/>
                </a:moveTo>
                <a:lnTo>
                  <a:pt x="3572255" y="0"/>
                </a:lnTo>
                <a:lnTo>
                  <a:pt x="3572255" y="762000"/>
                </a:lnTo>
                <a:lnTo>
                  <a:pt x="0" y="762000"/>
                </a:lnTo>
                <a:lnTo>
                  <a:pt x="0" y="0"/>
                </a:lnTo>
                <a:close/>
              </a:path>
            </a:pathLst>
          </a:custGeom>
          <a:solidFill>
            <a:srgbClr val="CACACA"/>
          </a:solidFill>
        </p:spPr>
        <p:txBody>
          <a:bodyPr wrap="square" lIns="0" tIns="0" rIns="0" bIns="0" rtlCol="0"/>
          <a:lstStyle/>
          <a:p>
            <a:endParaRPr/>
          </a:p>
        </p:txBody>
      </p:sp>
      <p:sp>
        <p:nvSpPr>
          <p:cNvPr id="16" name="object 8"/>
          <p:cNvSpPr txBox="1"/>
          <p:nvPr/>
        </p:nvSpPr>
        <p:spPr>
          <a:xfrm>
            <a:off x="7271181" y="3690592"/>
            <a:ext cx="3268472" cy="196144"/>
          </a:xfrm>
          <a:prstGeom prst="rect">
            <a:avLst/>
          </a:prstGeom>
        </p:spPr>
        <p:txBody>
          <a:bodyPr vert="horz" wrap="square" lIns="0" tIns="12700" rIns="0" bIns="0" rtlCol="0">
            <a:spAutoFit/>
          </a:bodyPr>
          <a:lstStyle/>
          <a:p>
            <a:pPr marL="12700" marR="546100">
              <a:lnSpc>
                <a:spcPct val="107100"/>
              </a:lnSpc>
              <a:spcBef>
                <a:spcPts val="5"/>
              </a:spcBef>
            </a:pPr>
            <a:r>
              <a:rPr lang="en-GB" sz="1200" i="1" spc="-5" dirty="0">
                <a:solidFill>
                  <a:srgbClr val="FFFFFF"/>
                </a:solidFill>
                <a:latin typeface="Arial"/>
                <a:cs typeface="Arial"/>
              </a:rPr>
              <a:t>Sunset Boat Tour</a:t>
            </a:r>
          </a:p>
        </p:txBody>
      </p:sp>
      <p:sp>
        <p:nvSpPr>
          <p:cNvPr id="11" name="object 11">
            <a:extLst>
              <a:ext uri="{FF2B5EF4-FFF2-40B4-BE49-F238E27FC236}">
                <a16:creationId xmlns:a16="http://schemas.microsoft.com/office/drawing/2014/main" id="{E2FB3326-382A-4131-8EA9-5768B3E557D6}"/>
              </a:ext>
            </a:extLst>
          </p:cNvPr>
          <p:cNvSpPr/>
          <p:nvPr/>
        </p:nvSpPr>
        <p:spPr>
          <a:xfrm>
            <a:off x="825830" y="3815286"/>
            <a:ext cx="5798915" cy="45726"/>
          </a:xfrm>
          <a:custGeom>
            <a:avLst/>
            <a:gdLst/>
            <a:ahLst/>
            <a:cxnLst/>
            <a:rect l="l" t="t" r="r" b="b"/>
            <a:pathLst>
              <a:path w="5514340">
                <a:moveTo>
                  <a:pt x="0" y="0"/>
                </a:moveTo>
                <a:lnTo>
                  <a:pt x="5513832" y="0"/>
                </a:lnTo>
              </a:path>
            </a:pathLst>
          </a:custGeom>
          <a:ln w="15240">
            <a:solidFill>
              <a:srgbClr val="CACACA"/>
            </a:solidFill>
          </a:ln>
        </p:spPr>
        <p:txBody>
          <a:bodyPr wrap="square" lIns="0" tIns="0" rIns="0" bIns="0" rtlCol="0"/>
          <a:lstStyle/>
          <a:p>
            <a:endParaRPr sz="1799"/>
          </a:p>
        </p:txBody>
      </p:sp>
      <p:sp>
        <p:nvSpPr>
          <p:cNvPr id="12" name="object 5">
            <a:extLst>
              <a:ext uri="{FF2B5EF4-FFF2-40B4-BE49-F238E27FC236}">
                <a16:creationId xmlns:a16="http://schemas.microsoft.com/office/drawing/2014/main" id="{0BAAE31A-6FD5-4331-9607-23885719C9FD}"/>
              </a:ext>
            </a:extLst>
          </p:cNvPr>
          <p:cNvSpPr txBox="1"/>
          <p:nvPr/>
        </p:nvSpPr>
        <p:spPr>
          <a:xfrm>
            <a:off x="4439277" y="5733525"/>
            <a:ext cx="2203927" cy="1192378"/>
          </a:xfrm>
          <a:prstGeom prst="rect">
            <a:avLst/>
          </a:prstGeom>
        </p:spPr>
        <p:txBody>
          <a:bodyPr vert="horz" wrap="square" lIns="0" tIns="24765" rIns="0" bIns="0" rtlCol="0">
            <a:spAutoFit/>
          </a:bodyPr>
          <a:lstStyle/>
          <a:p>
            <a:pPr marL="12700" algn="just">
              <a:spcBef>
                <a:spcPts val="5"/>
              </a:spcBef>
            </a:pPr>
            <a:r>
              <a:rPr lang="en-US" sz="1100" b="1" spc="-5" dirty="0">
                <a:solidFill>
                  <a:schemeClr val="tx2">
                    <a:lumMod val="50000"/>
                  </a:schemeClr>
                </a:solidFill>
                <a:latin typeface="Arial"/>
                <a:cs typeface="Arial"/>
              </a:rPr>
              <a:t>Important Note:</a:t>
            </a:r>
            <a:endParaRPr sz="1100" dirty="0">
              <a:solidFill>
                <a:schemeClr val="tx2">
                  <a:lumMod val="50000"/>
                </a:schemeClr>
              </a:solidFill>
              <a:latin typeface="Arial"/>
              <a:cs typeface="Arial"/>
            </a:endParaRPr>
          </a:p>
          <a:p>
            <a:pPr marL="241300" marR="5080" indent="-228600" algn="just">
              <a:lnSpc>
                <a:spcPct val="97200"/>
              </a:lnSpc>
              <a:spcBef>
                <a:spcPts val="140"/>
              </a:spcBef>
              <a:buChar char="•"/>
              <a:tabLst>
                <a:tab pos="240665" algn="l"/>
                <a:tab pos="241300" algn="l"/>
              </a:tabLst>
            </a:pPr>
            <a:r>
              <a:rPr lang="en-GB" sz="1100" dirty="0">
                <a:solidFill>
                  <a:srgbClr val="3D3F3F"/>
                </a:solidFill>
                <a:latin typeface="Arial"/>
                <a:cs typeface="Arial"/>
              </a:rPr>
              <a:t>All yachts and boats in Greece cannot moor directly  on the beach. We have selected the best  points for swimming and </a:t>
            </a:r>
            <a:r>
              <a:rPr lang="en-GB" sz="1100" dirty="0" err="1">
                <a:solidFill>
                  <a:srgbClr val="3D3F3F"/>
                </a:solidFill>
                <a:latin typeface="Arial"/>
                <a:cs typeface="Arial"/>
              </a:rPr>
              <a:t>snorkeling</a:t>
            </a:r>
            <a:r>
              <a:rPr lang="en-GB" sz="1100" dirty="0">
                <a:solidFill>
                  <a:srgbClr val="3D3F3F"/>
                </a:solidFill>
                <a:latin typeface="Arial"/>
                <a:cs typeface="Arial"/>
              </a:rPr>
              <a:t>, the closest  possible from the beach.</a:t>
            </a:r>
          </a:p>
        </p:txBody>
      </p:sp>
      <p:sp>
        <p:nvSpPr>
          <p:cNvPr id="21" name="object 3">
            <a:extLst>
              <a:ext uri="{FF2B5EF4-FFF2-40B4-BE49-F238E27FC236}">
                <a16:creationId xmlns:a16="http://schemas.microsoft.com/office/drawing/2014/main" id="{4AE9566D-32EE-4EC4-A166-EE981782CEF6}"/>
              </a:ext>
            </a:extLst>
          </p:cNvPr>
          <p:cNvSpPr txBox="1"/>
          <p:nvPr/>
        </p:nvSpPr>
        <p:spPr>
          <a:xfrm>
            <a:off x="873466" y="990242"/>
            <a:ext cx="1958634" cy="259686"/>
          </a:xfrm>
          <a:prstGeom prst="rect">
            <a:avLst/>
          </a:prstGeom>
        </p:spPr>
        <p:txBody>
          <a:bodyPr vert="horz" wrap="square" lIns="0" tIns="13335" rIns="0" bIns="0" rtlCol="0">
            <a:spAutoFit/>
          </a:bodyPr>
          <a:lstStyle/>
          <a:p>
            <a:pPr marL="24765">
              <a:lnSpc>
                <a:spcPct val="100000"/>
              </a:lnSpc>
              <a:spcBef>
                <a:spcPts val="105"/>
              </a:spcBef>
            </a:pPr>
            <a:r>
              <a:rPr lang="en-US" sz="1600" i="1" spc="105" dirty="0">
                <a:solidFill>
                  <a:srgbClr val="3D3F3F"/>
                </a:solidFill>
                <a:latin typeface="Arial"/>
                <a:cs typeface="Arial"/>
              </a:rPr>
              <a:t>Santorini </a:t>
            </a:r>
            <a:endParaRPr sz="1600" dirty="0">
              <a:latin typeface="Arial"/>
              <a:cs typeface="Arial"/>
            </a:endParaRPr>
          </a:p>
        </p:txBody>
      </p:sp>
      <p:sp>
        <p:nvSpPr>
          <p:cNvPr id="18" name="object 11">
            <a:extLst>
              <a:ext uri="{FF2B5EF4-FFF2-40B4-BE49-F238E27FC236}">
                <a16:creationId xmlns:a16="http://schemas.microsoft.com/office/drawing/2014/main" id="{F509BCCE-47AF-400F-9604-5AEC29D89785}"/>
              </a:ext>
            </a:extLst>
          </p:cNvPr>
          <p:cNvSpPr/>
          <p:nvPr/>
        </p:nvSpPr>
        <p:spPr>
          <a:xfrm>
            <a:off x="7120128" y="0"/>
            <a:ext cx="3572255" cy="336804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9" name="Picture 8">
            <a:extLst>
              <a:ext uri="{FF2B5EF4-FFF2-40B4-BE49-F238E27FC236}">
                <a16:creationId xmlns:a16="http://schemas.microsoft.com/office/drawing/2014/main" id="{F6B850B6-ED0F-4110-8DBA-5DE44AA188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20128" y="4209289"/>
            <a:ext cx="3579039" cy="3353562"/>
          </a:xfrm>
          <a:prstGeom prst="rect">
            <a:avLst/>
          </a:prstGeom>
        </p:spPr>
      </p:pic>
      <p:sp>
        <p:nvSpPr>
          <p:cNvPr id="17" name="object 2">
            <a:extLst>
              <a:ext uri="{FF2B5EF4-FFF2-40B4-BE49-F238E27FC236}">
                <a16:creationId xmlns:a16="http://schemas.microsoft.com/office/drawing/2014/main" id="{957E4A14-9016-4EE7-A190-EEEF50AD7E44}"/>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563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73466" y="573310"/>
            <a:ext cx="5609337" cy="382156"/>
          </a:xfrm>
          <a:prstGeom prst="rect">
            <a:avLst/>
          </a:prstGeom>
        </p:spPr>
        <p:txBody>
          <a:bodyPr vert="horz" wrap="square" lIns="0" tIns="12700" rIns="0" bIns="0" rtlCol="0">
            <a:spAutoFit/>
          </a:bodyPr>
          <a:lstStyle/>
          <a:p>
            <a:pPr marL="25400">
              <a:spcBef>
                <a:spcPts val="100"/>
              </a:spcBef>
            </a:pPr>
            <a:r>
              <a:rPr lang="en-US" sz="2400" spc="120" dirty="0">
                <a:solidFill>
                  <a:srgbClr val="3E3F40"/>
                </a:solidFill>
                <a:latin typeface="Arial" panose="020B0604020202020204" pitchFamily="34" charset="0"/>
                <a:cs typeface="Arial" panose="020B0604020202020204" pitchFamily="34" charset="0"/>
              </a:rPr>
              <a:t>Explore the beauty of the Cliff</a:t>
            </a:r>
            <a:endParaRPr lang="en-GB" sz="2400" spc="120" dirty="0">
              <a:solidFill>
                <a:srgbClr val="3E3F40"/>
              </a:solidFill>
              <a:latin typeface="Arial" panose="020B0604020202020204" pitchFamily="34" charset="0"/>
              <a:cs typeface="Arial" panose="020B0604020202020204" pitchFamily="34" charset="0"/>
            </a:endParaRPr>
          </a:p>
        </p:txBody>
      </p:sp>
      <p:sp>
        <p:nvSpPr>
          <p:cNvPr id="13" name="object 4"/>
          <p:cNvSpPr txBox="1"/>
          <p:nvPr/>
        </p:nvSpPr>
        <p:spPr>
          <a:xfrm>
            <a:off x="873467" y="1395580"/>
            <a:ext cx="5235234" cy="3521477"/>
          </a:xfrm>
          <a:prstGeom prst="rect">
            <a:avLst/>
          </a:prstGeom>
        </p:spPr>
        <p:txBody>
          <a:bodyPr vert="horz" wrap="square" lIns="0" tIns="12700" rIns="0" bIns="0" rtlCol="0">
            <a:spAutoFit/>
          </a:bodyPr>
          <a:lstStyle/>
          <a:p>
            <a:pPr marL="12700" marR="5080" algn="just"/>
            <a:r>
              <a:rPr lang="en-GB" sz="1200" spc="-5" dirty="0">
                <a:solidFill>
                  <a:srgbClr val="3D3F3F"/>
                </a:solidFill>
                <a:latin typeface="Arial"/>
                <a:cs typeface="Arial"/>
              </a:rPr>
              <a:t>Enjoy a light hike through the landscape of the island and engage with the locals.</a:t>
            </a:r>
          </a:p>
          <a:p>
            <a:pPr marL="12700" marR="5080" algn="just"/>
            <a:endParaRPr lang="en-GB" sz="1200" spc="-5" dirty="0">
              <a:solidFill>
                <a:srgbClr val="3D3F3F"/>
              </a:solidFill>
              <a:latin typeface="Arial"/>
              <a:cs typeface="Arial"/>
            </a:endParaRPr>
          </a:p>
          <a:p>
            <a:pPr marL="12700" marR="5080" algn="just"/>
            <a:r>
              <a:rPr lang="en-GB" sz="1200" spc="-5" dirty="0">
                <a:solidFill>
                  <a:srgbClr val="3D3F3F"/>
                </a:solidFill>
                <a:latin typeface="Arial"/>
                <a:cs typeface="Arial"/>
              </a:rPr>
              <a:t>Santorini is an Island that is all interconnected by hiking paths. For a long time this was the way locals moved between villages.</a:t>
            </a:r>
          </a:p>
          <a:p>
            <a:pPr marL="12700" marR="5080" algn="just"/>
            <a:endParaRPr lang="en-GB" sz="1200" spc="-5" dirty="0">
              <a:solidFill>
                <a:srgbClr val="3D3F3F"/>
              </a:solidFill>
              <a:latin typeface="Arial"/>
              <a:cs typeface="Arial"/>
            </a:endParaRPr>
          </a:p>
          <a:p>
            <a:pPr marL="12700" marR="5080" algn="just"/>
            <a:r>
              <a:rPr lang="en-GB" sz="1200" spc="-5" dirty="0">
                <a:solidFill>
                  <a:srgbClr val="3D3F3F"/>
                </a:solidFill>
                <a:latin typeface="Arial"/>
                <a:cs typeface="Arial"/>
              </a:rPr>
              <a:t>The most famous path is the one on the cliff side connecting the two main villages of the island </a:t>
            </a:r>
            <a:r>
              <a:rPr lang="en-GB" sz="1200" spc="-5" dirty="0" err="1">
                <a:solidFill>
                  <a:srgbClr val="3D3F3F"/>
                </a:solidFill>
                <a:latin typeface="Arial"/>
                <a:cs typeface="Arial"/>
              </a:rPr>
              <a:t>Fira</a:t>
            </a:r>
            <a:r>
              <a:rPr lang="en-GB" sz="1200" spc="-5" dirty="0">
                <a:solidFill>
                  <a:srgbClr val="3D3F3F"/>
                </a:solidFill>
                <a:latin typeface="Arial"/>
                <a:cs typeface="Arial"/>
              </a:rPr>
              <a:t> and </a:t>
            </a:r>
            <a:r>
              <a:rPr lang="en-GB" sz="1200" spc="-5" dirty="0" err="1">
                <a:solidFill>
                  <a:srgbClr val="3D3F3F"/>
                </a:solidFill>
                <a:latin typeface="Arial"/>
                <a:cs typeface="Arial"/>
              </a:rPr>
              <a:t>Oia</a:t>
            </a:r>
            <a:r>
              <a:rPr lang="en-GB" sz="1200" spc="-5" dirty="0">
                <a:solidFill>
                  <a:srgbClr val="3D3F3F"/>
                </a:solidFill>
                <a:latin typeface="Arial"/>
                <a:cs typeface="Arial"/>
              </a:rPr>
              <a:t>. A walk of 10 km always on the rim of the caldera, it was the only way to reach the village of </a:t>
            </a:r>
            <a:r>
              <a:rPr lang="en-GB" sz="1200" spc="-5" dirty="0" err="1">
                <a:solidFill>
                  <a:srgbClr val="3D3F3F"/>
                </a:solidFill>
                <a:latin typeface="Arial"/>
                <a:cs typeface="Arial"/>
              </a:rPr>
              <a:t>Oia</a:t>
            </a:r>
            <a:r>
              <a:rPr lang="en-GB" sz="1200" spc="-5" dirty="0">
                <a:solidFill>
                  <a:srgbClr val="3D3F3F"/>
                </a:solidFill>
                <a:latin typeface="Arial"/>
                <a:cs typeface="Arial"/>
              </a:rPr>
              <a:t> inland, by the islanders up until the mid seventies.</a:t>
            </a:r>
          </a:p>
          <a:p>
            <a:pPr marL="12700" marR="5080" algn="just"/>
            <a:endParaRPr lang="en-GB" sz="1200" spc="-5" dirty="0">
              <a:solidFill>
                <a:srgbClr val="3D3F3F"/>
              </a:solidFill>
              <a:latin typeface="Arial"/>
              <a:cs typeface="Arial"/>
            </a:endParaRPr>
          </a:p>
          <a:p>
            <a:pPr marL="12700" marR="5080" algn="just"/>
            <a:r>
              <a:rPr lang="en-GB" sz="1200" spc="-5" dirty="0">
                <a:solidFill>
                  <a:srgbClr val="3D3F3F"/>
                </a:solidFill>
                <a:latin typeface="Arial"/>
                <a:cs typeface="Arial"/>
              </a:rPr>
              <a:t>It offers </a:t>
            </a:r>
            <a:r>
              <a:rPr lang="en-GB" sz="1200" spc="-5" dirty="0" err="1">
                <a:solidFill>
                  <a:srgbClr val="3D3F3F"/>
                </a:solidFill>
                <a:latin typeface="Arial"/>
                <a:cs typeface="Arial"/>
              </a:rPr>
              <a:t>breathtaking</a:t>
            </a:r>
            <a:r>
              <a:rPr lang="en-GB" sz="1200" spc="-5" dirty="0">
                <a:solidFill>
                  <a:srgbClr val="3D3F3F"/>
                </a:solidFill>
                <a:latin typeface="Arial"/>
                <a:cs typeface="Arial"/>
              </a:rPr>
              <a:t> views of the crater lake and all the north side of the island, with picturesque whitewashed villages perched on the cliff top and wide areas of raw natural beauty. Arriving at our destination village it is time for a well deserved rest at a cafe to enjoy a local sweet.</a:t>
            </a:r>
          </a:p>
          <a:p>
            <a:pPr marL="12700" marR="5080" algn="just"/>
            <a:endParaRPr lang="en-GB" sz="1200" spc="-5" dirty="0">
              <a:solidFill>
                <a:srgbClr val="3D3F3F"/>
              </a:solidFill>
              <a:latin typeface="Arial"/>
              <a:cs typeface="Arial"/>
            </a:endParaRPr>
          </a:p>
          <a:p>
            <a:pPr marL="12700" marR="5080" algn="just"/>
            <a:r>
              <a:rPr lang="en-GB" sz="1200" spc="-5" dirty="0">
                <a:solidFill>
                  <a:srgbClr val="3D3F3F"/>
                </a:solidFill>
                <a:latin typeface="Arial"/>
                <a:cs typeface="Arial"/>
              </a:rPr>
              <a:t>It is unique experience, well worth it, if you enjoy fresh air and stunning views.</a:t>
            </a:r>
          </a:p>
          <a:p>
            <a:pPr marL="12700" marR="5080" algn="just"/>
            <a:r>
              <a:rPr lang="en-GB" sz="1200" spc="-5" dirty="0">
                <a:solidFill>
                  <a:srgbClr val="3D3F3F"/>
                </a:solidFill>
                <a:latin typeface="Arial"/>
                <a:cs typeface="Arial"/>
              </a:rPr>
              <a:t>Different paths are available with different levels of difficulty.</a:t>
            </a:r>
          </a:p>
          <a:p>
            <a:pPr marL="12700" marR="5080" algn="just"/>
            <a:endParaRPr lang="en-GB" sz="1200" spc="-5" dirty="0">
              <a:solidFill>
                <a:srgbClr val="3D3F3F"/>
              </a:solidFill>
              <a:latin typeface="Arial"/>
              <a:cs typeface="Arial"/>
            </a:endParaRPr>
          </a:p>
        </p:txBody>
      </p:sp>
      <p:sp>
        <p:nvSpPr>
          <p:cNvPr id="14" name="object 5"/>
          <p:cNvSpPr txBox="1"/>
          <p:nvPr/>
        </p:nvSpPr>
        <p:spPr>
          <a:xfrm>
            <a:off x="873466" y="5048550"/>
            <a:ext cx="4086744" cy="1856277"/>
          </a:xfrm>
          <a:prstGeom prst="rect">
            <a:avLst/>
          </a:prstGeom>
        </p:spPr>
        <p:txBody>
          <a:bodyPr vert="horz" wrap="square" lIns="0" tIns="24765" rIns="0" bIns="0" rtlCol="0">
            <a:spAutoFit/>
          </a:bodyPr>
          <a:lstStyle/>
          <a:p>
            <a:pPr marL="24765">
              <a:lnSpc>
                <a:spcPct val="100000"/>
              </a:lnSpc>
              <a:spcBef>
                <a:spcPts val="195"/>
              </a:spcBef>
            </a:pPr>
            <a:endParaRPr lang="en-GB" sz="1200" b="1" spc="-5" dirty="0">
              <a:solidFill>
                <a:srgbClr val="3D3F3F"/>
              </a:solidFill>
              <a:latin typeface="Arial"/>
              <a:cs typeface="Arial"/>
            </a:endParaRPr>
          </a:p>
          <a:p>
            <a:pPr marL="24765">
              <a:lnSpc>
                <a:spcPct val="100000"/>
              </a:lnSpc>
              <a:spcBef>
                <a:spcPts val="195"/>
              </a:spcBef>
            </a:pPr>
            <a:r>
              <a:rPr sz="1200" b="1" spc="-5" dirty="0">
                <a:solidFill>
                  <a:schemeClr val="tx2">
                    <a:lumMod val="50000"/>
                  </a:schemeClr>
                </a:solidFill>
                <a:latin typeface="Arial"/>
                <a:cs typeface="Arial"/>
              </a:rPr>
              <a:t>Includes:</a:t>
            </a:r>
            <a:endParaRPr sz="1200" dirty="0">
              <a:solidFill>
                <a:schemeClr val="tx2">
                  <a:lumMod val="50000"/>
                </a:schemeClr>
              </a:solidFill>
              <a:latin typeface="Arial"/>
              <a:cs typeface="Arial"/>
            </a:endParaRP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4 hours duration</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Host</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Water and a local snack</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Hiking poles are available upon request</a:t>
            </a:r>
          </a:p>
          <a:p>
            <a:pPr marL="184162" marR="5079" indent="-171467">
              <a:lnSpc>
                <a:spcPts val="1419"/>
              </a:lnSpc>
              <a:spcBef>
                <a:spcPts val="160"/>
              </a:spcBef>
              <a:buFont typeface="Arial" panose="020B0604020202020204" pitchFamily="34" charset="0"/>
              <a:buChar char="•"/>
              <a:tabLst>
                <a:tab pos="240593" algn="l"/>
                <a:tab pos="241227" algn="l"/>
              </a:tabLst>
            </a:pPr>
            <a:r>
              <a:rPr lang="en-GB" sz="1200" dirty="0">
                <a:solidFill>
                  <a:srgbClr val="3D3F3F"/>
                </a:solidFill>
                <a:latin typeface="Arial"/>
                <a:cs typeface="Arial"/>
              </a:rPr>
              <a:t>Round transfer to and from to the hotel</a:t>
            </a:r>
          </a:p>
          <a:p>
            <a:pPr marL="184162" marR="5079" indent="-171467">
              <a:lnSpc>
                <a:spcPts val="1419"/>
              </a:lnSpc>
              <a:spcBef>
                <a:spcPts val="160"/>
              </a:spcBef>
              <a:buFont typeface="Arial" panose="020B0604020202020204" pitchFamily="34" charset="0"/>
              <a:buChar char="•"/>
              <a:tabLst>
                <a:tab pos="240593" algn="l"/>
                <a:tab pos="241227" algn="l"/>
              </a:tabLst>
            </a:pPr>
            <a:endParaRPr lang="en-GB" sz="1200" dirty="0">
              <a:latin typeface="Arial"/>
              <a:cs typeface="Arial"/>
            </a:endParaRPr>
          </a:p>
          <a:p>
            <a:pPr marL="12695" marR="5079">
              <a:lnSpc>
                <a:spcPts val="1419"/>
              </a:lnSpc>
              <a:spcBef>
                <a:spcPts val="160"/>
              </a:spcBef>
              <a:tabLst>
                <a:tab pos="240593" algn="l"/>
                <a:tab pos="241227" algn="l"/>
              </a:tabLst>
            </a:pPr>
            <a:r>
              <a:rPr lang="en-GB" sz="1200" b="1" spc="-5" dirty="0">
                <a:solidFill>
                  <a:schemeClr val="tx2">
                    <a:lumMod val="50000"/>
                  </a:schemeClr>
                </a:solidFill>
                <a:latin typeface="Arial"/>
                <a:cs typeface="Arial"/>
              </a:rPr>
              <a:t>Cancelation Policy: </a:t>
            </a:r>
            <a:r>
              <a:rPr lang="en-US" sz="1200" spc="-5" dirty="0">
                <a:solidFill>
                  <a:srgbClr val="3D3F3F"/>
                </a:solidFill>
                <a:latin typeface="Arial"/>
                <a:cs typeface="Arial"/>
              </a:rPr>
              <a:t>15</a:t>
            </a:r>
            <a:r>
              <a:rPr lang="en-US" sz="1200" dirty="0">
                <a:solidFill>
                  <a:srgbClr val="3D3F3F"/>
                </a:solidFill>
                <a:latin typeface="Arial"/>
                <a:cs typeface="Arial"/>
              </a:rPr>
              <a:t> days prior to the tour</a:t>
            </a:r>
            <a:endParaRPr sz="1200" dirty="0">
              <a:solidFill>
                <a:srgbClr val="3D3F3F"/>
              </a:solidFill>
              <a:latin typeface="Arial"/>
              <a:cs typeface="Arial"/>
            </a:endParaRPr>
          </a:p>
        </p:txBody>
      </p:sp>
      <p:sp>
        <p:nvSpPr>
          <p:cNvPr id="15" name="object 7"/>
          <p:cNvSpPr/>
          <p:nvPr/>
        </p:nvSpPr>
        <p:spPr>
          <a:xfrm>
            <a:off x="7118781" y="3369564"/>
            <a:ext cx="3573272" cy="762000"/>
          </a:xfrm>
          <a:custGeom>
            <a:avLst/>
            <a:gdLst/>
            <a:ahLst/>
            <a:cxnLst/>
            <a:rect l="l" t="t" r="r" b="b"/>
            <a:pathLst>
              <a:path w="3572509" h="762000">
                <a:moveTo>
                  <a:pt x="0" y="0"/>
                </a:moveTo>
                <a:lnTo>
                  <a:pt x="3572255" y="0"/>
                </a:lnTo>
                <a:lnTo>
                  <a:pt x="3572255" y="762000"/>
                </a:lnTo>
                <a:lnTo>
                  <a:pt x="0" y="762000"/>
                </a:lnTo>
                <a:lnTo>
                  <a:pt x="0" y="0"/>
                </a:lnTo>
                <a:close/>
              </a:path>
            </a:pathLst>
          </a:custGeom>
          <a:solidFill>
            <a:srgbClr val="CACACA"/>
          </a:solidFill>
        </p:spPr>
        <p:txBody>
          <a:bodyPr wrap="square" lIns="0" tIns="0" rIns="0" bIns="0" rtlCol="0"/>
          <a:lstStyle/>
          <a:p>
            <a:endParaRPr/>
          </a:p>
        </p:txBody>
      </p:sp>
      <p:sp>
        <p:nvSpPr>
          <p:cNvPr id="16" name="object 8"/>
          <p:cNvSpPr txBox="1"/>
          <p:nvPr/>
        </p:nvSpPr>
        <p:spPr>
          <a:xfrm>
            <a:off x="7271180" y="3652492"/>
            <a:ext cx="3268472" cy="196144"/>
          </a:xfrm>
          <a:prstGeom prst="rect">
            <a:avLst/>
          </a:prstGeom>
        </p:spPr>
        <p:txBody>
          <a:bodyPr vert="horz" wrap="square" lIns="0" tIns="12700" rIns="0" bIns="0" rtlCol="0">
            <a:spAutoFit/>
          </a:bodyPr>
          <a:lstStyle/>
          <a:p>
            <a:pPr marL="12700" marR="546100">
              <a:lnSpc>
                <a:spcPct val="107100"/>
              </a:lnSpc>
              <a:spcBef>
                <a:spcPts val="5"/>
              </a:spcBef>
            </a:pPr>
            <a:r>
              <a:rPr lang="en-GB" sz="1200" i="1" spc="-5" dirty="0">
                <a:solidFill>
                  <a:srgbClr val="FFFFFF"/>
                </a:solidFill>
                <a:latin typeface="Arial"/>
                <a:cs typeface="Arial"/>
              </a:rPr>
              <a:t>Explore the beauty of the Cliff</a:t>
            </a:r>
          </a:p>
        </p:txBody>
      </p:sp>
      <p:sp>
        <p:nvSpPr>
          <p:cNvPr id="11" name="object 11">
            <a:extLst>
              <a:ext uri="{FF2B5EF4-FFF2-40B4-BE49-F238E27FC236}">
                <a16:creationId xmlns:a16="http://schemas.microsoft.com/office/drawing/2014/main" id="{E2FB3326-382A-4131-8EA9-5768B3E557D6}"/>
              </a:ext>
            </a:extLst>
          </p:cNvPr>
          <p:cNvSpPr/>
          <p:nvPr/>
        </p:nvSpPr>
        <p:spPr>
          <a:xfrm flipV="1">
            <a:off x="769570" y="4924425"/>
            <a:ext cx="5609337" cy="45719"/>
          </a:xfrm>
          <a:custGeom>
            <a:avLst/>
            <a:gdLst/>
            <a:ahLst/>
            <a:cxnLst/>
            <a:rect l="l" t="t" r="r" b="b"/>
            <a:pathLst>
              <a:path w="5514340">
                <a:moveTo>
                  <a:pt x="0" y="0"/>
                </a:moveTo>
                <a:lnTo>
                  <a:pt x="5513832" y="0"/>
                </a:lnTo>
              </a:path>
            </a:pathLst>
          </a:custGeom>
          <a:ln w="15240">
            <a:solidFill>
              <a:srgbClr val="CACACA"/>
            </a:solidFill>
          </a:ln>
        </p:spPr>
        <p:txBody>
          <a:bodyPr wrap="square" lIns="0" tIns="0" rIns="0" bIns="0" rtlCol="0"/>
          <a:lstStyle/>
          <a:p>
            <a:endParaRPr sz="1799"/>
          </a:p>
        </p:txBody>
      </p:sp>
      <p:sp>
        <p:nvSpPr>
          <p:cNvPr id="21" name="object 3">
            <a:extLst>
              <a:ext uri="{FF2B5EF4-FFF2-40B4-BE49-F238E27FC236}">
                <a16:creationId xmlns:a16="http://schemas.microsoft.com/office/drawing/2014/main" id="{4AE9566D-32EE-4EC4-A166-EE981782CEF6}"/>
              </a:ext>
            </a:extLst>
          </p:cNvPr>
          <p:cNvSpPr txBox="1"/>
          <p:nvPr/>
        </p:nvSpPr>
        <p:spPr>
          <a:xfrm>
            <a:off x="873466" y="990242"/>
            <a:ext cx="1501434" cy="259686"/>
          </a:xfrm>
          <a:prstGeom prst="rect">
            <a:avLst/>
          </a:prstGeom>
        </p:spPr>
        <p:txBody>
          <a:bodyPr vert="horz" wrap="square" lIns="0" tIns="13335" rIns="0" bIns="0" rtlCol="0">
            <a:spAutoFit/>
          </a:bodyPr>
          <a:lstStyle/>
          <a:p>
            <a:pPr marL="24765">
              <a:lnSpc>
                <a:spcPct val="100000"/>
              </a:lnSpc>
              <a:spcBef>
                <a:spcPts val="105"/>
              </a:spcBef>
            </a:pPr>
            <a:r>
              <a:rPr lang="en-US" sz="1600" i="1" spc="105" dirty="0">
                <a:solidFill>
                  <a:srgbClr val="3D3F3F"/>
                </a:solidFill>
                <a:latin typeface="Arial"/>
                <a:cs typeface="Arial"/>
              </a:rPr>
              <a:t>Santorini</a:t>
            </a:r>
            <a:endParaRPr sz="1600" dirty="0">
              <a:latin typeface="Arial"/>
              <a:cs typeface="Arial"/>
            </a:endParaRPr>
          </a:p>
        </p:txBody>
      </p:sp>
      <p:pic>
        <p:nvPicPr>
          <p:cNvPr id="8" name="Picture 7" descr="A person standing on a rocky hill&#10;&#10;Description automatically generated">
            <a:extLst>
              <a:ext uri="{FF2B5EF4-FFF2-40B4-BE49-F238E27FC236}">
                <a16:creationId xmlns:a16="http://schemas.microsoft.com/office/drawing/2014/main" id="{CD04DC5C-84EC-42E9-94C9-592C56AB04F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18781" y="0"/>
            <a:ext cx="3573271" cy="3324225"/>
          </a:xfrm>
          <a:prstGeom prst="rect">
            <a:avLst/>
          </a:prstGeom>
        </p:spPr>
      </p:pic>
      <p:pic>
        <p:nvPicPr>
          <p:cNvPr id="17" name="Picture 16" descr="A view of a body of water with a mountain in the background&#10;&#10;Description automatically generated">
            <a:extLst>
              <a:ext uri="{FF2B5EF4-FFF2-40B4-BE49-F238E27FC236}">
                <a16:creationId xmlns:a16="http://schemas.microsoft.com/office/drawing/2014/main" id="{4ED7D09A-CA3F-4027-9449-22FD7D98232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18780" y="4176904"/>
            <a:ext cx="3574619" cy="3390592"/>
          </a:xfrm>
          <a:prstGeom prst="rect">
            <a:avLst/>
          </a:prstGeom>
        </p:spPr>
      </p:pic>
      <p:sp>
        <p:nvSpPr>
          <p:cNvPr id="12" name="object 2">
            <a:extLst>
              <a:ext uri="{FF2B5EF4-FFF2-40B4-BE49-F238E27FC236}">
                <a16:creationId xmlns:a16="http://schemas.microsoft.com/office/drawing/2014/main" id="{DA7341A1-2097-4EDF-959C-F547F0AC72E9}"/>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2056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ater, outdoor, sky, nature&#10;&#10;Description automatically generated">
            <a:extLst>
              <a:ext uri="{FF2B5EF4-FFF2-40B4-BE49-F238E27FC236}">
                <a16:creationId xmlns:a16="http://schemas.microsoft.com/office/drawing/2014/main" id="{6F1E49A4-9FE1-48D6-A53C-885027BBF3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316"/>
            <a:ext cx="10693400" cy="7560533"/>
          </a:xfrm>
          <a:prstGeom prst="rect">
            <a:avLst/>
          </a:prstGeom>
        </p:spPr>
      </p:pic>
      <p:sp>
        <p:nvSpPr>
          <p:cNvPr id="4" name="object 2">
            <a:extLst>
              <a:ext uri="{FF2B5EF4-FFF2-40B4-BE49-F238E27FC236}">
                <a16:creationId xmlns:a16="http://schemas.microsoft.com/office/drawing/2014/main" id="{8C29564B-3C9A-4F95-AD58-E317929E6E15}"/>
              </a:ext>
            </a:extLst>
          </p:cNvPr>
          <p:cNvSpPr txBox="1">
            <a:spLocks/>
          </p:cNvSpPr>
          <p:nvPr/>
        </p:nvSpPr>
        <p:spPr>
          <a:xfrm>
            <a:off x="3594100" y="962025"/>
            <a:ext cx="3505200" cy="505267"/>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3200" b="1" kern="0" spc="120" dirty="0">
                <a:solidFill>
                  <a:schemeClr val="bg1">
                    <a:lumMod val="95000"/>
                  </a:schemeClr>
                </a:solidFill>
                <a:latin typeface="Arial" panose="020B0604020202020204" pitchFamily="34" charset="0"/>
                <a:cs typeface="Arial" panose="020B0604020202020204" pitchFamily="34" charset="0"/>
              </a:rPr>
              <a:t>FOLEGANDROS</a:t>
            </a:r>
            <a:endParaRPr lang="en-US" sz="2400" b="1" kern="0" spc="12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8770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3"/>
          <p:cNvSpPr txBox="1">
            <a:spLocks noGrp="1"/>
          </p:cNvSpPr>
          <p:nvPr>
            <p:ph type="title"/>
          </p:nvPr>
        </p:nvSpPr>
        <p:spPr>
          <a:xfrm>
            <a:off x="3660265" y="730337"/>
            <a:ext cx="3446145" cy="320601"/>
          </a:xfrm>
          <a:prstGeom prst="rect">
            <a:avLst/>
          </a:prstGeom>
        </p:spPr>
        <p:txBody>
          <a:bodyPr vert="horz" wrap="square" lIns="0" tIns="12700" rIns="0" bIns="0" rtlCol="0">
            <a:spAutoFit/>
          </a:bodyPr>
          <a:lstStyle/>
          <a:p>
            <a:pPr marL="25400" algn="ctr">
              <a:lnSpc>
                <a:spcPct val="100000"/>
              </a:lnSpc>
              <a:spcBef>
                <a:spcPts val="100"/>
              </a:spcBef>
            </a:pPr>
            <a:r>
              <a:rPr lang="en-US" sz="2000" b="1" spc="120" dirty="0">
                <a:solidFill>
                  <a:srgbClr val="3E3F40"/>
                </a:solidFill>
                <a:latin typeface="Arial" panose="020B0604020202020204" pitchFamily="34" charset="0"/>
                <a:cs typeface="Arial" panose="020B0604020202020204" pitchFamily="34" charset="0"/>
              </a:rPr>
              <a:t>SYNOPSIS</a:t>
            </a:r>
          </a:p>
        </p:txBody>
      </p:sp>
      <p:graphicFrame>
        <p:nvGraphicFramePr>
          <p:cNvPr id="11" name="Table 11">
            <a:extLst>
              <a:ext uri="{FF2B5EF4-FFF2-40B4-BE49-F238E27FC236}">
                <a16:creationId xmlns:a16="http://schemas.microsoft.com/office/drawing/2014/main" id="{8EEE8FE4-3BC1-4248-B71A-55BA2E48DEE3}"/>
              </a:ext>
            </a:extLst>
          </p:cNvPr>
          <p:cNvGraphicFramePr>
            <a:graphicFrameLocks noGrp="1"/>
          </p:cNvGraphicFramePr>
          <p:nvPr>
            <p:extLst>
              <p:ext uri="{D42A27DB-BD31-4B8C-83A1-F6EECF244321}">
                <p14:modId xmlns:p14="http://schemas.microsoft.com/office/powerpoint/2010/main" val="3867156089"/>
              </p:ext>
            </p:extLst>
          </p:nvPr>
        </p:nvGraphicFramePr>
        <p:xfrm>
          <a:off x="1706000" y="1896935"/>
          <a:ext cx="7354673" cy="1894015"/>
        </p:xfrm>
        <a:graphic>
          <a:graphicData uri="http://schemas.openxmlformats.org/drawingml/2006/table">
            <a:tbl>
              <a:tblPr firstRow="1" bandRow="1">
                <a:tableStyleId>{5940675A-B579-460E-94D1-54222C63F5DA}</a:tableStyleId>
              </a:tblPr>
              <a:tblGrid>
                <a:gridCol w="1828732">
                  <a:extLst>
                    <a:ext uri="{9D8B030D-6E8A-4147-A177-3AD203B41FA5}">
                      <a16:colId xmlns:a16="http://schemas.microsoft.com/office/drawing/2014/main" val="287905480"/>
                    </a:ext>
                  </a:extLst>
                </a:gridCol>
                <a:gridCol w="1336921">
                  <a:extLst>
                    <a:ext uri="{9D8B030D-6E8A-4147-A177-3AD203B41FA5}">
                      <a16:colId xmlns:a16="http://schemas.microsoft.com/office/drawing/2014/main" val="3738770002"/>
                    </a:ext>
                  </a:extLst>
                </a:gridCol>
                <a:gridCol w="4189020">
                  <a:extLst>
                    <a:ext uri="{9D8B030D-6E8A-4147-A177-3AD203B41FA5}">
                      <a16:colId xmlns:a16="http://schemas.microsoft.com/office/drawing/2014/main" val="1281257174"/>
                    </a:ext>
                  </a:extLst>
                </a:gridCol>
              </a:tblGrid>
              <a:tr h="762000">
                <a:tc>
                  <a:txBody>
                    <a:bodyPr/>
                    <a:lstStyle/>
                    <a:p>
                      <a:pPr algn="ctr"/>
                      <a:r>
                        <a:rPr lang="en-US" sz="1600" b="1" kern="1200" spc="20" dirty="0">
                          <a:solidFill>
                            <a:schemeClr val="tx2">
                              <a:lumMod val="50000"/>
                            </a:schemeClr>
                          </a:solidFill>
                          <a:latin typeface="Arial"/>
                          <a:ea typeface="+mn-ea"/>
                          <a:cs typeface="Arial"/>
                        </a:rPr>
                        <a:t>Hotel</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b="1" kern="1200" spc="20" dirty="0">
                          <a:solidFill>
                            <a:schemeClr val="tx2">
                              <a:lumMod val="50000"/>
                            </a:schemeClr>
                          </a:solidFill>
                          <a:latin typeface="Arial"/>
                          <a:ea typeface="+mn-ea"/>
                          <a:cs typeface="Arial"/>
                        </a:rPr>
                        <a:t>Location</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b="1" kern="1200" spc="20" dirty="0">
                          <a:solidFill>
                            <a:schemeClr val="tx2">
                              <a:lumMod val="50000"/>
                            </a:schemeClr>
                          </a:solidFill>
                          <a:latin typeface="Arial"/>
                          <a:ea typeface="+mn-ea"/>
                          <a:cs typeface="Arial"/>
                        </a:rPr>
                        <a:t>Room Type &amp; Size</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1711646"/>
                  </a:ext>
                </a:extLst>
              </a:tr>
              <a:tr h="643445">
                <a:tc>
                  <a:txBody>
                    <a:bodyPr/>
                    <a:lstStyle/>
                    <a:p>
                      <a:pPr lvl="0" algn="ctr">
                        <a:defRPr/>
                      </a:pPr>
                      <a:r>
                        <a:rPr lang="it-IT" sz="1200" b="1" spc="-5" dirty="0">
                          <a:solidFill>
                            <a:srgbClr val="3D3F3F"/>
                          </a:solidFill>
                          <a:latin typeface="Arial"/>
                          <a:cs typeface="Arial"/>
                          <a:hlinkClick r:id="rId2"/>
                        </a:rPr>
                        <a:t>Anemi Hotel</a:t>
                      </a:r>
                      <a:endParaRPr lang="it-IT" sz="1200" b="1" spc="-5" dirty="0">
                        <a:solidFill>
                          <a:srgbClr val="3D3F3F"/>
                        </a:solidFill>
                        <a:latin typeface="Arial"/>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200" dirty="0" err="1">
                          <a:latin typeface="Arial" panose="020B0604020202020204" pitchFamily="34" charset="0"/>
                          <a:cs typeface="Arial" panose="020B0604020202020204" pitchFamily="34" charset="0"/>
                        </a:rPr>
                        <a:t>Karavostasis</a:t>
                      </a:r>
                      <a:endParaRPr lang="en-GB" sz="1200" dirty="0">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200000"/>
                        </a:lnSpc>
                      </a:pPr>
                      <a:r>
                        <a:rPr lang="en-GB" sz="1200" dirty="0">
                          <a:latin typeface="Arial" panose="020B0604020202020204" pitchFamily="34" charset="0"/>
                          <a:cs typeface="Arial" panose="020B0604020202020204" pitchFamily="34" charset="0"/>
                        </a:rPr>
                        <a:t>Elegant Sea View Room (35sqm)</a:t>
                      </a:r>
                      <a:r>
                        <a:rPr lang="en-US" sz="1200" dirty="0">
                          <a:latin typeface="Arial" panose="020B0604020202020204" pitchFamily="34" charset="0"/>
                          <a:cs typeface="Arial" panose="020B0604020202020204" pitchFamily="34" charset="0"/>
                        </a:rPr>
                        <a:t>	</a:t>
                      </a:r>
                    </a:p>
                    <a:p>
                      <a:pPr algn="l">
                        <a:lnSpc>
                          <a:spcPct val="200000"/>
                        </a:lnSpc>
                      </a:pPr>
                      <a:r>
                        <a:rPr lang="en-GB" sz="1200" b="1" dirty="0">
                          <a:latin typeface="Arial" panose="020B0604020202020204" pitchFamily="34" charset="0"/>
                          <a:cs typeface="Arial" panose="020B0604020202020204" pitchFamily="34" charset="0"/>
                        </a:rPr>
                        <a:t>Or</a:t>
                      </a:r>
                    </a:p>
                    <a:p>
                      <a:pPr algn="l">
                        <a:lnSpc>
                          <a:spcPct val="200000"/>
                        </a:lnSpc>
                      </a:pPr>
                      <a:r>
                        <a:rPr lang="en-GB" sz="1200" dirty="0">
                          <a:latin typeface="Arial" panose="020B0604020202020204" pitchFamily="34" charset="0"/>
                          <a:cs typeface="Arial" panose="020B0604020202020204" pitchFamily="34" charset="0"/>
                        </a:rPr>
                        <a:t>Junior Suite (42sqm)</a:t>
                      </a:r>
                      <a:r>
                        <a:rPr lang="en-US" sz="1200" dirty="0">
                          <a:latin typeface="Arial" panose="020B0604020202020204" pitchFamily="34" charset="0"/>
                          <a:cs typeface="Arial" panose="020B0604020202020204" pitchFamily="34"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61666173"/>
                  </a:ext>
                </a:extLst>
              </a:tr>
            </a:tbl>
          </a:graphicData>
        </a:graphic>
      </p:graphicFrame>
      <p:sp>
        <p:nvSpPr>
          <p:cNvPr id="6" name="object 16">
            <a:extLst>
              <a:ext uri="{FF2B5EF4-FFF2-40B4-BE49-F238E27FC236}">
                <a16:creationId xmlns:a16="http://schemas.microsoft.com/office/drawing/2014/main" id="{E088230B-AF43-4183-B44E-F778DA568942}"/>
              </a:ext>
            </a:extLst>
          </p:cNvPr>
          <p:cNvSpPr txBox="1"/>
          <p:nvPr/>
        </p:nvSpPr>
        <p:spPr>
          <a:xfrm>
            <a:off x="3186112" y="1178335"/>
            <a:ext cx="4321175" cy="444352"/>
          </a:xfrm>
          <a:prstGeom prst="rect">
            <a:avLst/>
          </a:prstGeom>
        </p:spPr>
        <p:txBody>
          <a:bodyPr vert="horz" wrap="square" lIns="0" tIns="13335" rIns="0" bIns="0" rtlCol="0">
            <a:spAutoFit/>
          </a:bodyPr>
          <a:lstStyle/>
          <a:p>
            <a:pPr algn="ctr">
              <a:lnSpc>
                <a:spcPct val="100000"/>
              </a:lnSpc>
              <a:spcBef>
                <a:spcPts val="105"/>
              </a:spcBef>
            </a:pPr>
            <a:r>
              <a:rPr sz="1400" spc="120" dirty="0">
                <a:solidFill>
                  <a:srgbClr val="3E3F40"/>
                </a:solidFill>
                <a:latin typeface="Arial" panose="020B0604020202020204" pitchFamily="34" charset="0"/>
                <a:ea typeface="+mj-ea"/>
                <a:cs typeface="Arial" panose="020B0604020202020204" pitchFamily="34" charset="0"/>
              </a:rPr>
              <a:t>Hotel </a:t>
            </a:r>
            <a:r>
              <a:rPr lang="en-US" sz="1400" spc="120" dirty="0" err="1">
                <a:solidFill>
                  <a:srgbClr val="3E3F40"/>
                </a:solidFill>
                <a:latin typeface="Arial" panose="020B0604020202020204" pitchFamily="34" charset="0"/>
                <a:ea typeface="+mj-ea"/>
                <a:cs typeface="Arial" panose="020B0604020202020204" pitchFamily="34" charset="0"/>
              </a:rPr>
              <a:t>Folegandros</a:t>
            </a:r>
            <a:endParaRPr sz="1400" spc="120" dirty="0">
              <a:solidFill>
                <a:srgbClr val="3E3F40"/>
              </a:solidFill>
              <a:latin typeface="Arial" panose="020B0604020202020204" pitchFamily="34" charset="0"/>
              <a:ea typeface="+mj-ea"/>
              <a:cs typeface="Arial" panose="020B0604020202020204" pitchFamily="34" charset="0"/>
            </a:endParaRPr>
          </a:p>
          <a:p>
            <a:pPr algn="ctr">
              <a:lnSpc>
                <a:spcPct val="100000"/>
              </a:lnSpc>
            </a:pPr>
            <a:r>
              <a:rPr lang="en-US" sz="1400" spc="120" dirty="0">
                <a:solidFill>
                  <a:srgbClr val="3E3F40"/>
                </a:solidFill>
                <a:latin typeface="Arial" panose="020B0604020202020204" pitchFamily="34" charset="0"/>
                <a:ea typeface="+mj-ea"/>
                <a:cs typeface="Arial" panose="020B0604020202020204" pitchFamily="34" charset="0"/>
              </a:rPr>
              <a:t>31 July – 02 August 2021 (2 nights)</a:t>
            </a:r>
          </a:p>
        </p:txBody>
      </p:sp>
      <p:sp>
        <p:nvSpPr>
          <p:cNvPr id="7" name="object 2">
            <a:extLst>
              <a:ext uri="{FF2B5EF4-FFF2-40B4-BE49-F238E27FC236}">
                <a16:creationId xmlns:a16="http://schemas.microsoft.com/office/drawing/2014/main" id="{0FECB31F-DA9D-49B4-8182-D5AED3973F43}"/>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5765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68172" y="1246124"/>
            <a:ext cx="4910328" cy="2146550"/>
          </a:xfrm>
          <a:prstGeom prst="rect">
            <a:avLst/>
          </a:prstGeom>
        </p:spPr>
        <p:txBody>
          <a:bodyPr vert="horz" wrap="square" lIns="0" tIns="13335" rIns="0" bIns="0" rtlCol="0">
            <a:spAutoFit/>
          </a:bodyPr>
          <a:lstStyle/>
          <a:p>
            <a:pPr marL="24765" algn="just">
              <a:lnSpc>
                <a:spcPct val="100000"/>
              </a:lnSpc>
              <a:spcBef>
                <a:spcPts val="105"/>
              </a:spcBef>
            </a:pPr>
            <a:r>
              <a:rPr lang="en-US" sz="1600" i="1" spc="95" dirty="0" err="1">
                <a:solidFill>
                  <a:srgbClr val="3D3F3F"/>
                </a:solidFill>
                <a:latin typeface="Arial"/>
                <a:cs typeface="Arial"/>
              </a:rPr>
              <a:t>Karavostasis</a:t>
            </a:r>
            <a:endParaRPr lang="en-US" sz="1600" i="1" spc="95" dirty="0">
              <a:solidFill>
                <a:srgbClr val="3D3F3F"/>
              </a:solidFill>
              <a:latin typeface="Arial"/>
              <a:cs typeface="Arial"/>
            </a:endParaRPr>
          </a:p>
          <a:p>
            <a:pPr marL="24765" algn="just">
              <a:lnSpc>
                <a:spcPct val="100000"/>
              </a:lnSpc>
              <a:spcBef>
                <a:spcPts val="105"/>
              </a:spcBef>
            </a:pPr>
            <a:endParaRPr lang="en-US" sz="1600" i="1" spc="95" dirty="0">
              <a:solidFill>
                <a:srgbClr val="3D3F3F"/>
              </a:solidFill>
              <a:latin typeface="Arial"/>
              <a:cs typeface="Arial"/>
            </a:endParaRPr>
          </a:p>
          <a:p>
            <a:pPr marL="12700" marR="5080" algn="just">
              <a:lnSpc>
                <a:spcPct val="150000"/>
              </a:lnSpc>
            </a:pPr>
            <a:r>
              <a:rPr lang="en-GB" sz="1200" spc="-5" dirty="0">
                <a:solidFill>
                  <a:srgbClr val="3D3F3F"/>
                </a:solidFill>
                <a:latin typeface="Arial"/>
                <a:cs typeface="Arial"/>
              </a:rPr>
              <a:t>Located minutes away from </a:t>
            </a:r>
            <a:r>
              <a:rPr lang="en-GB" sz="1200" spc="-5" dirty="0" err="1">
                <a:solidFill>
                  <a:srgbClr val="3D3F3F"/>
                </a:solidFill>
                <a:latin typeface="Arial"/>
                <a:cs typeface="Arial"/>
              </a:rPr>
              <a:t>Chora</a:t>
            </a:r>
            <a:r>
              <a:rPr lang="en-GB" sz="1200" spc="-5" dirty="0">
                <a:solidFill>
                  <a:srgbClr val="3D3F3F"/>
                </a:solidFill>
                <a:latin typeface="Arial"/>
                <a:cs typeface="Arial"/>
              </a:rPr>
              <a:t> and a few minutes walk from the pebbled beach, the </a:t>
            </a:r>
            <a:r>
              <a:rPr lang="en-GB" sz="1200" spc="-5" dirty="0" err="1">
                <a:solidFill>
                  <a:srgbClr val="3D3F3F"/>
                </a:solidFill>
                <a:latin typeface="Arial"/>
                <a:cs typeface="Arial"/>
              </a:rPr>
              <a:t>Anemi</a:t>
            </a:r>
            <a:r>
              <a:rPr lang="en-GB" sz="1200" spc="-5" dirty="0">
                <a:solidFill>
                  <a:srgbClr val="3D3F3F"/>
                </a:solidFill>
                <a:latin typeface="Arial"/>
                <a:cs typeface="Arial"/>
              </a:rPr>
              <a:t> Boutique Hotel successfully combines Cycladic architecture with contemporary design guaranteeing an extraordinary hospitality experience. Nestled within the rugged Cycladic landscape, 44 luxurious rooms and impeccable suites, facing the Aegean Sea and </a:t>
            </a:r>
            <a:r>
              <a:rPr lang="en-GB" sz="1200" spc="-5" dirty="0" err="1">
                <a:solidFill>
                  <a:srgbClr val="3D3F3F"/>
                </a:solidFill>
                <a:latin typeface="Arial"/>
                <a:cs typeface="Arial"/>
              </a:rPr>
              <a:t>Folegandros</a:t>
            </a:r>
            <a:r>
              <a:rPr lang="en-GB" sz="1200" spc="-5" dirty="0">
                <a:solidFill>
                  <a:srgbClr val="3D3F3F"/>
                </a:solidFill>
                <a:latin typeface="Arial"/>
                <a:cs typeface="Arial"/>
              </a:rPr>
              <a:t> Port, offer 5-Star accommodation and services. </a:t>
            </a:r>
          </a:p>
        </p:txBody>
      </p:sp>
      <p:sp>
        <p:nvSpPr>
          <p:cNvPr id="4" name="object 4"/>
          <p:cNvSpPr txBox="1"/>
          <p:nvPr/>
        </p:nvSpPr>
        <p:spPr>
          <a:xfrm>
            <a:off x="854963" y="4010025"/>
            <a:ext cx="4923537" cy="1794081"/>
          </a:xfrm>
          <a:prstGeom prst="rect">
            <a:avLst/>
          </a:prstGeom>
        </p:spPr>
        <p:txBody>
          <a:bodyPr vert="horz" wrap="square" lIns="0" tIns="36830" rIns="0" bIns="0" rtlCol="0">
            <a:spAutoFit/>
          </a:bodyPr>
          <a:lstStyle/>
          <a:p>
            <a:pPr marL="12700">
              <a:lnSpc>
                <a:spcPct val="100000"/>
              </a:lnSpc>
              <a:spcBef>
                <a:spcPts val="795"/>
              </a:spcBef>
            </a:pPr>
            <a:r>
              <a:rPr sz="1200" b="1" dirty="0">
                <a:solidFill>
                  <a:schemeClr val="tx2">
                    <a:lumMod val="50000"/>
                  </a:schemeClr>
                </a:solidFill>
                <a:latin typeface="Arial"/>
                <a:cs typeface="Arial"/>
              </a:rPr>
              <a:t>Payment Policy:</a:t>
            </a:r>
          </a:p>
          <a:p>
            <a:pPr marL="12700">
              <a:lnSpc>
                <a:spcPct val="100000"/>
              </a:lnSpc>
              <a:spcBef>
                <a:spcPts val="360"/>
              </a:spcBef>
            </a:pPr>
            <a:r>
              <a:rPr sz="1200" spc="5" dirty="0">
                <a:solidFill>
                  <a:srgbClr val="3D3F3F"/>
                </a:solidFill>
                <a:latin typeface="Arial"/>
                <a:cs typeface="Arial"/>
              </a:rPr>
              <a:t>Full</a:t>
            </a:r>
            <a:r>
              <a:rPr sz="1200" spc="-55" dirty="0">
                <a:solidFill>
                  <a:srgbClr val="3D3F3F"/>
                </a:solidFill>
                <a:latin typeface="Arial"/>
                <a:cs typeface="Arial"/>
              </a:rPr>
              <a:t> </a:t>
            </a:r>
            <a:r>
              <a:rPr sz="1200" spc="-5" dirty="0">
                <a:solidFill>
                  <a:srgbClr val="3D3F3F"/>
                </a:solidFill>
                <a:latin typeface="Arial"/>
                <a:cs typeface="Arial"/>
              </a:rPr>
              <a:t>Prepayment</a:t>
            </a:r>
            <a:endParaRPr sz="1200" dirty="0">
              <a:latin typeface="Arial"/>
              <a:cs typeface="Arial"/>
            </a:endParaRPr>
          </a:p>
          <a:p>
            <a:pPr marL="12700">
              <a:lnSpc>
                <a:spcPct val="100000"/>
              </a:lnSpc>
              <a:spcBef>
                <a:spcPts val="795"/>
              </a:spcBef>
            </a:pPr>
            <a:r>
              <a:rPr sz="1200" b="1" dirty="0">
                <a:solidFill>
                  <a:schemeClr val="tx2">
                    <a:lumMod val="50000"/>
                  </a:schemeClr>
                </a:solidFill>
                <a:latin typeface="Arial"/>
                <a:cs typeface="Arial"/>
              </a:rPr>
              <a:t>Cancellation</a:t>
            </a:r>
            <a:r>
              <a:rPr sz="1200" b="1" spc="-90" dirty="0">
                <a:solidFill>
                  <a:schemeClr val="tx2">
                    <a:lumMod val="50000"/>
                  </a:schemeClr>
                </a:solidFill>
                <a:latin typeface="Arial"/>
                <a:cs typeface="Arial"/>
              </a:rPr>
              <a:t> </a:t>
            </a:r>
            <a:r>
              <a:rPr sz="1200" b="1" spc="-5" dirty="0">
                <a:solidFill>
                  <a:schemeClr val="tx2">
                    <a:lumMod val="50000"/>
                  </a:schemeClr>
                </a:solidFill>
                <a:latin typeface="Arial"/>
                <a:cs typeface="Arial"/>
              </a:rPr>
              <a:t>Policy:</a:t>
            </a:r>
            <a:endParaRPr sz="1200" dirty="0">
              <a:solidFill>
                <a:schemeClr val="tx2">
                  <a:lumMod val="50000"/>
                </a:schemeClr>
              </a:solidFill>
              <a:latin typeface="Arial"/>
              <a:cs typeface="Arial"/>
            </a:endParaRPr>
          </a:p>
          <a:p>
            <a:pPr marL="12700">
              <a:lnSpc>
                <a:spcPct val="100000"/>
              </a:lnSpc>
              <a:spcBef>
                <a:spcPts val="100"/>
              </a:spcBef>
            </a:pPr>
            <a:r>
              <a:rPr lang="en-GB" sz="1200" dirty="0">
                <a:solidFill>
                  <a:srgbClr val="3E3F40"/>
                </a:solidFill>
                <a:latin typeface="Arial" panose="020B0604020202020204" pitchFamily="34" charset="0"/>
                <a:cs typeface="Arial" panose="020B0604020202020204" pitchFamily="34" charset="0"/>
              </a:rPr>
              <a:t>21 days prior to arrival</a:t>
            </a:r>
            <a:endParaRPr lang="en-GB" sz="1200" dirty="0">
              <a:latin typeface="Arial" panose="020B0604020202020204" pitchFamily="34" charset="0"/>
              <a:cs typeface="Arial" panose="020B0604020202020204" pitchFamily="34" charset="0"/>
            </a:endParaRPr>
          </a:p>
          <a:p>
            <a:pPr marL="12700">
              <a:spcBef>
                <a:spcPts val="795"/>
              </a:spcBef>
            </a:pPr>
            <a:r>
              <a:rPr sz="1200" b="1" dirty="0">
                <a:solidFill>
                  <a:schemeClr val="tx2">
                    <a:lumMod val="50000"/>
                  </a:schemeClr>
                </a:solidFill>
                <a:latin typeface="Arial"/>
                <a:cs typeface="Arial"/>
              </a:rPr>
              <a:t>Notes &amp; Seez Benefits:</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Daily breakfast a la carte</a:t>
            </a:r>
          </a:p>
          <a:p>
            <a:pPr marL="241300" indent="-228600">
              <a:lnSpc>
                <a:spcPts val="1420"/>
              </a:lnSpc>
              <a:spcBef>
                <a:spcPts val="95"/>
              </a:spcBef>
              <a:buChar char="•"/>
              <a:tabLst>
                <a:tab pos="241300" algn="l"/>
              </a:tabLst>
            </a:pPr>
            <a:r>
              <a:rPr lang="en-GB" sz="1200" dirty="0">
                <a:solidFill>
                  <a:srgbClr val="3E3F40"/>
                </a:solidFill>
                <a:latin typeface="Arial" panose="020B0604020202020204" pitchFamily="34" charset="0"/>
                <a:cs typeface="Arial" panose="020B0604020202020204" pitchFamily="34" charset="0"/>
              </a:rPr>
              <a:t>Government Tax of EUR 4 per room per night is not included and  must be paid directly at the hotel</a:t>
            </a:r>
          </a:p>
        </p:txBody>
      </p:sp>
      <p:sp>
        <p:nvSpPr>
          <p:cNvPr id="6" name="object 6"/>
          <p:cNvSpPr/>
          <p:nvPr/>
        </p:nvSpPr>
        <p:spPr>
          <a:xfrm>
            <a:off x="6471118" y="2491576"/>
            <a:ext cx="4222281" cy="545629"/>
          </a:xfrm>
          <a:custGeom>
            <a:avLst/>
            <a:gdLst/>
            <a:ahLst/>
            <a:cxnLst/>
            <a:rect l="l" t="t" r="r" b="b"/>
            <a:pathLst>
              <a:path w="4197350" h="563880">
                <a:moveTo>
                  <a:pt x="0" y="0"/>
                </a:moveTo>
                <a:lnTo>
                  <a:pt x="4197095" y="0"/>
                </a:lnTo>
                <a:lnTo>
                  <a:pt x="4197095" y="563879"/>
                </a:lnTo>
                <a:lnTo>
                  <a:pt x="0" y="563879"/>
                </a:lnTo>
                <a:lnTo>
                  <a:pt x="0" y="0"/>
                </a:lnTo>
                <a:close/>
              </a:path>
            </a:pathLst>
          </a:custGeom>
          <a:solidFill>
            <a:srgbClr val="CACACA"/>
          </a:solidFill>
        </p:spPr>
        <p:txBody>
          <a:bodyPr wrap="square" lIns="0" tIns="0" rIns="0" bIns="0" rtlCol="0"/>
          <a:lstStyle/>
          <a:p>
            <a:endParaRPr/>
          </a:p>
        </p:txBody>
      </p:sp>
      <p:sp>
        <p:nvSpPr>
          <p:cNvPr id="7" name="object 7"/>
          <p:cNvSpPr txBox="1"/>
          <p:nvPr/>
        </p:nvSpPr>
        <p:spPr>
          <a:xfrm>
            <a:off x="6556989" y="2512513"/>
            <a:ext cx="4050538" cy="419987"/>
          </a:xfrm>
          <a:prstGeom prst="rect">
            <a:avLst/>
          </a:prstGeom>
        </p:spPr>
        <p:txBody>
          <a:bodyPr vert="horz" wrap="square" lIns="0" tIns="24765" rIns="0" bIns="0" rtlCol="0">
            <a:spAutoFit/>
          </a:bodyPr>
          <a:lstStyle/>
          <a:p>
            <a:pPr marL="12700">
              <a:lnSpc>
                <a:spcPct val="100000"/>
              </a:lnSpc>
              <a:spcBef>
                <a:spcPts val="195"/>
              </a:spcBef>
            </a:pPr>
            <a:r>
              <a:rPr lang="en-GB" sz="1200" spc="-5" dirty="0">
                <a:solidFill>
                  <a:srgbClr val="FFFFFF"/>
                </a:solidFill>
                <a:latin typeface="Arial"/>
                <a:cs typeface="Arial"/>
              </a:rPr>
              <a:t>Elegant Sea View Room (35sqm) Or</a:t>
            </a:r>
          </a:p>
          <a:p>
            <a:pPr marL="12700">
              <a:lnSpc>
                <a:spcPct val="100000"/>
              </a:lnSpc>
              <a:spcBef>
                <a:spcPts val="195"/>
              </a:spcBef>
            </a:pPr>
            <a:r>
              <a:rPr lang="en-GB" sz="1200" spc="-5" dirty="0">
                <a:solidFill>
                  <a:srgbClr val="FFFFFF"/>
                </a:solidFill>
                <a:latin typeface="Arial"/>
                <a:cs typeface="Arial"/>
              </a:rPr>
              <a:t>Junior Suite (42sqm)</a:t>
            </a:r>
          </a:p>
        </p:txBody>
      </p:sp>
      <p:sp>
        <p:nvSpPr>
          <p:cNvPr id="8" name="object 8"/>
          <p:cNvSpPr/>
          <p:nvPr/>
        </p:nvSpPr>
        <p:spPr>
          <a:xfrm>
            <a:off x="698500" y="3629025"/>
            <a:ext cx="5455920" cy="0"/>
          </a:xfrm>
          <a:custGeom>
            <a:avLst/>
            <a:gdLst/>
            <a:ahLst/>
            <a:cxnLst/>
            <a:rect l="l" t="t" r="r" b="b"/>
            <a:pathLst>
              <a:path w="5455920">
                <a:moveTo>
                  <a:pt x="0" y="0"/>
                </a:moveTo>
                <a:lnTo>
                  <a:pt x="5455920" y="0"/>
                </a:lnTo>
              </a:path>
            </a:pathLst>
          </a:custGeom>
          <a:ln w="15239">
            <a:solidFill>
              <a:srgbClr val="CACACA"/>
            </a:solidFill>
          </a:ln>
        </p:spPr>
        <p:txBody>
          <a:bodyPr wrap="square" lIns="0" tIns="0" rIns="0" bIns="0" rtlCol="0"/>
          <a:lstStyle/>
          <a:p>
            <a:endParaRPr/>
          </a:p>
        </p:txBody>
      </p:sp>
      <p:sp>
        <p:nvSpPr>
          <p:cNvPr id="14" name="object 2"/>
          <p:cNvSpPr txBox="1">
            <a:spLocks noGrp="1"/>
          </p:cNvSpPr>
          <p:nvPr>
            <p:ph type="title"/>
          </p:nvPr>
        </p:nvSpPr>
        <p:spPr>
          <a:xfrm>
            <a:off x="880363" y="795020"/>
            <a:ext cx="3094737" cy="382156"/>
          </a:xfrm>
          <a:prstGeom prst="rect">
            <a:avLst/>
          </a:prstGeom>
        </p:spPr>
        <p:txBody>
          <a:bodyPr vert="horz" wrap="square" lIns="0" tIns="12700" rIns="0" bIns="0" rtlCol="0">
            <a:spAutoFit/>
          </a:bodyPr>
          <a:lstStyle/>
          <a:p>
            <a:pPr marL="12700">
              <a:lnSpc>
                <a:spcPct val="100000"/>
              </a:lnSpc>
              <a:spcBef>
                <a:spcPts val="100"/>
              </a:spcBef>
            </a:pPr>
            <a:r>
              <a:rPr lang="en-US" sz="2400" spc="120" dirty="0" err="1">
                <a:solidFill>
                  <a:srgbClr val="3E3F40"/>
                </a:solidFill>
                <a:latin typeface="Arial" panose="020B0604020202020204" pitchFamily="34" charset="0"/>
                <a:cs typeface="Arial" panose="020B0604020202020204" pitchFamily="34" charset="0"/>
              </a:rPr>
              <a:t>Anemi</a:t>
            </a:r>
            <a:r>
              <a:rPr lang="en-US" sz="2400" spc="120" dirty="0">
                <a:solidFill>
                  <a:srgbClr val="3E3F40"/>
                </a:solidFill>
                <a:latin typeface="Arial" panose="020B0604020202020204" pitchFamily="34" charset="0"/>
                <a:cs typeface="Arial" panose="020B0604020202020204" pitchFamily="34" charset="0"/>
              </a:rPr>
              <a:t> Hotel </a:t>
            </a:r>
            <a:endParaRPr sz="2400" spc="120" dirty="0">
              <a:solidFill>
                <a:srgbClr val="3E3F40"/>
              </a:solidFill>
              <a:latin typeface="Arial" panose="020B0604020202020204" pitchFamily="34" charset="0"/>
              <a:cs typeface="Arial" panose="020B0604020202020204" pitchFamily="34" charset="0"/>
            </a:endParaRPr>
          </a:p>
        </p:txBody>
      </p:sp>
      <p:sp>
        <p:nvSpPr>
          <p:cNvPr id="2" name="AutoShape 2">
            <a:extLst>
              <a:ext uri="{FF2B5EF4-FFF2-40B4-BE49-F238E27FC236}">
                <a16:creationId xmlns:a16="http://schemas.microsoft.com/office/drawing/2014/main" id="{3E927A9F-EC88-42BF-AC0F-0B7D11EE01CF}"/>
              </a:ext>
            </a:extLst>
          </p:cNvPr>
          <p:cNvSpPr>
            <a:spLocks noChangeAspect="1" noChangeArrowheads="1"/>
          </p:cNvSpPr>
          <p:nvPr/>
        </p:nvSpPr>
        <p:spPr bwMode="auto">
          <a:xfrm>
            <a:off x="5194300" y="36290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a:extLst>
              <a:ext uri="{FF2B5EF4-FFF2-40B4-BE49-F238E27FC236}">
                <a16:creationId xmlns:a16="http://schemas.microsoft.com/office/drawing/2014/main" id="{D8174279-D5C7-45DF-99BD-04C79530EBC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71117" y="0"/>
            <a:ext cx="4222283" cy="2451126"/>
          </a:xfrm>
          <a:prstGeom prst="rect">
            <a:avLst/>
          </a:prstGeom>
        </p:spPr>
      </p:pic>
      <p:pic>
        <p:nvPicPr>
          <p:cNvPr id="18" name="Picture 2">
            <a:extLst>
              <a:ext uri="{FF2B5EF4-FFF2-40B4-BE49-F238E27FC236}">
                <a16:creationId xmlns:a16="http://schemas.microsoft.com/office/drawing/2014/main" id="{9B3D4680-48D0-47ED-990F-D8B363E3EB1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1118" y="3077654"/>
            <a:ext cx="4222283" cy="226839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36F5ECCD-2F7C-4CAB-9475-8596D680AF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71117" y="5386498"/>
            <a:ext cx="4222283" cy="2176352"/>
          </a:xfrm>
          <a:prstGeom prst="rect">
            <a:avLst/>
          </a:prstGeom>
        </p:spPr>
      </p:pic>
      <p:sp>
        <p:nvSpPr>
          <p:cNvPr id="15" name="object 2">
            <a:extLst>
              <a:ext uri="{FF2B5EF4-FFF2-40B4-BE49-F238E27FC236}">
                <a16:creationId xmlns:a16="http://schemas.microsoft.com/office/drawing/2014/main" id="{F5065AD6-E35C-445B-9F2A-837A3135689D}"/>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6126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73466" y="573310"/>
            <a:ext cx="5609337" cy="382156"/>
          </a:xfrm>
          <a:prstGeom prst="rect">
            <a:avLst/>
          </a:prstGeom>
        </p:spPr>
        <p:txBody>
          <a:bodyPr vert="horz" wrap="square" lIns="0" tIns="12700" rIns="0" bIns="0" rtlCol="0">
            <a:spAutoFit/>
          </a:bodyPr>
          <a:lstStyle/>
          <a:p>
            <a:pPr marL="25400">
              <a:spcBef>
                <a:spcPts val="100"/>
              </a:spcBef>
            </a:pPr>
            <a:r>
              <a:rPr lang="en-GB" sz="2400" spc="120" dirty="0">
                <a:solidFill>
                  <a:srgbClr val="3E3F40"/>
                </a:solidFill>
                <a:latin typeface="Arial" panose="020B0604020202020204" pitchFamily="34" charset="0"/>
                <a:cs typeface="Arial" panose="020B0604020202020204" pitchFamily="34" charset="0"/>
              </a:rPr>
              <a:t>Exploring </a:t>
            </a:r>
            <a:r>
              <a:rPr lang="en-GB" sz="2400" spc="120" dirty="0" err="1">
                <a:solidFill>
                  <a:srgbClr val="3E3F40"/>
                </a:solidFill>
                <a:latin typeface="Arial" panose="020B0604020202020204" pitchFamily="34" charset="0"/>
                <a:cs typeface="Arial" panose="020B0604020202020204" pitchFamily="34" charset="0"/>
              </a:rPr>
              <a:t>Folegandros</a:t>
            </a:r>
            <a:endParaRPr lang="en-GB" sz="2400" spc="120" dirty="0">
              <a:solidFill>
                <a:srgbClr val="3E3F40"/>
              </a:solidFill>
              <a:latin typeface="Arial" panose="020B0604020202020204" pitchFamily="34" charset="0"/>
              <a:cs typeface="Arial" panose="020B0604020202020204" pitchFamily="34" charset="0"/>
            </a:endParaRPr>
          </a:p>
        </p:txBody>
      </p:sp>
      <p:sp>
        <p:nvSpPr>
          <p:cNvPr id="13" name="object 4"/>
          <p:cNvSpPr txBox="1"/>
          <p:nvPr/>
        </p:nvSpPr>
        <p:spPr>
          <a:xfrm>
            <a:off x="872098" y="1499587"/>
            <a:ext cx="5256859" cy="2471639"/>
          </a:xfrm>
          <a:prstGeom prst="rect">
            <a:avLst/>
          </a:prstGeom>
        </p:spPr>
        <p:txBody>
          <a:bodyPr vert="horz" wrap="square" lIns="0" tIns="12700" rIns="0" bIns="0" rtlCol="0">
            <a:spAutoFit/>
          </a:bodyPr>
          <a:lstStyle/>
          <a:p>
            <a:pPr marL="12700" marR="5080" algn="just">
              <a:lnSpc>
                <a:spcPct val="150000"/>
              </a:lnSpc>
            </a:pPr>
            <a:r>
              <a:rPr lang="en-GB" sz="1200" spc="-5" dirty="0">
                <a:solidFill>
                  <a:srgbClr val="3D3F3F"/>
                </a:solidFill>
                <a:latin typeface="Arial"/>
                <a:cs typeface="Arial"/>
              </a:rPr>
              <a:t>This island has a quiet beauty, amplified by the clifftop Hora, one of the most picturesque villages in the Cyclades. Visit the church of Panagia, one of the most famous sights of </a:t>
            </a:r>
            <a:r>
              <a:rPr lang="en-GB" sz="1200" spc="-5" dirty="0" err="1">
                <a:solidFill>
                  <a:srgbClr val="3D3F3F"/>
                </a:solidFill>
                <a:latin typeface="Arial"/>
                <a:cs typeface="Arial"/>
              </a:rPr>
              <a:t>Folegandros</a:t>
            </a:r>
            <a:r>
              <a:rPr lang="en-GB" sz="1200" spc="-5" dirty="0">
                <a:solidFill>
                  <a:srgbClr val="3D3F3F"/>
                </a:solidFill>
                <a:latin typeface="Arial"/>
                <a:cs typeface="Arial"/>
              </a:rPr>
              <a:t> and one of the most beautiful of Greece. Go to </a:t>
            </a:r>
            <a:r>
              <a:rPr lang="en-GB" sz="1200" spc="-5" dirty="0" err="1">
                <a:solidFill>
                  <a:srgbClr val="3D3F3F"/>
                </a:solidFill>
                <a:latin typeface="Arial"/>
                <a:cs typeface="Arial"/>
              </a:rPr>
              <a:t>Ano</a:t>
            </a:r>
            <a:r>
              <a:rPr lang="en-GB" sz="1200" spc="-5" dirty="0">
                <a:solidFill>
                  <a:srgbClr val="3D3F3F"/>
                </a:solidFill>
                <a:latin typeface="Arial"/>
                <a:cs typeface="Arial"/>
              </a:rPr>
              <a:t> </a:t>
            </a:r>
            <a:r>
              <a:rPr lang="en-GB" sz="1200" spc="-5" dirty="0" err="1">
                <a:solidFill>
                  <a:srgbClr val="3D3F3F"/>
                </a:solidFill>
                <a:latin typeface="Arial"/>
                <a:cs typeface="Arial"/>
              </a:rPr>
              <a:t>Meria</a:t>
            </a:r>
            <a:r>
              <a:rPr lang="en-GB" sz="1200" spc="-5" dirty="0">
                <a:solidFill>
                  <a:srgbClr val="3D3F3F"/>
                </a:solidFill>
                <a:latin typeface="Arial"/>
                <a:cs typeface="Arial"/>
              </a:rPr>
              <a:t> village and visit a traditional grocery in </a:t>
            </a:r>
            <a:r>
              <a:rPr lang="en-GB" sz="1200" spc="-5" dirty="0" err="1">
                <a:solidFill>
                  <a:srgbClr val="3D3F3F"/>
                </a:solidFill>
                <a:latin typeface="Arial"/>
                <a:cs typeface="Arial"/>
              </a:rPr>
              <a:t>Ano</a:t>
            </a:r>
            <a:r>
              <a:rPr lang="en-GB" sz="1200" spc="-5" dirty="0">
                <a:solidFill>
                  <a:srgbClr val="3D3F3F"/>
                </a:solidFill>
                <a:latin typeface="Arial"/>
                <a:cs typeface="Arial"/>
              </a:rPr>
              <a:t> </a:t>
            </a:r>
            <a:r>
              <a:rPr lang="en-GB" sz="1200" spc="-5" dirty="0" err="1">
                <a:solidFill>
                  <a:srgbClr val="3D3F3F"/>
                </a:solidFill>
                <a:latin typeface="Arial"/>
                <a:cs typeface="Arial"/>
              </a:rPr>
              <a:t>Meria</a:t>
            </a:r>
            <a:r>
              <a:rPr lang="en-GB" sz="1200" spc="-5" dirty="0">
                <a:solidFill>
                  <a:srgbClr val="3D3F3F"/>
                </a:solidFill>
                <a:latin typeface="Arial"/>
                <a:cs typeface="Arial"/>
              </a:rPr>
              <a:t> village. You will immerse yourself into the local atmosphere and enjoy local </a:t>
            </a:r>
            <a:r>
              <a:rPr lang="en-GB" sz="1200" spc="-5" dirty="0" err="1">
                <a:solidFill>
                  <a:srgbClr val="3D3F3F"/>
                </a:solidFill>
                <a:latin typeface="Arial"/>
                <a:cs typeface="Arial"/>
              </a:rPr>
              <a:t>flavors</a:t>
            </a:r>
            <a:r>
              <a:rPr lang="en-GB" sz="1200" spc="-5" dirty="0">
                <a:solidFill>
                  <a:srgbClr val="3D3F3F"/>
                </a:solidFill>
                <a:latin typeface="Arial"/>
                <a:cs typeface="Arial"/>
              </a:rPr>
              <a:t> in the grocery where an elderly lady will cook for you. Visit the folklore museum and a </a:t>
            </a:r>
            <a:r>
              <a:rPr lang="en-GB" sz="1200" spc="-5" dirty="0" err="1">
                <a:solidFill>
                  <a:srgbClr val="3D3F3F"/>
                </a:solidFill>
                <a:latin typeface="Arial"/>
                <a:cs typeface="Arial"/>
              </a:rPr>
              <a:t>Themonia</a:t>
            </a:r>
            <a:r>
              <a:rPr lang="en-GB" sz="1200" spc="-5" dirty="0">
                <a:solidFill>
                  <a:srgbClr val="3D3F3F"/>
                </a:solidFill>
                <a:latin typeface="Arial"/>
                <a:cs typeface="Arial"/>
              </a:rPr>
              <a:t> (traditional farmer house). “Climb” to the </a:t>
            </a:r>
            <a:r>
              <a:rPr lang="en-GB" sz="1200" spc="-5" dirty="0" err="1">
                <a:solidFill>
                  <a:srgbClr val="3D3F3F"/>
                </a:solidFill>
                <a:latin typeface="Arial"/>
                <a:cs typeface="Arial"/>
              </a:rPr>
              <a:t>Kastro</a:t>
            </a:r>
            <a:r>
              <a:rPr lang="en-GB" sz="1200" spc="-5" dirty="0">
                <a:solidFill>
                  <a:srgbClr val="3D3F3F"/>
                </a:solidFill>
                <a:latin typeface="Arial"/>
                <a:cs typeface="Arial"/>
              </a:rPr>
              <a:t> (castle) of Hora village. The uniqueness and authenticity of the castle of </a:t>
            </a:r>
            <a:r>
              <a:rPr lang="en-GB" sz="1200" spc="-5" dirty="0" err="1">
                <a:solidFill>
                  <a:srgbClr val="3D3F3F"/>
                </a:solidFill>
                <a:latin typeface="Arial"/>
                <a:cs typeface="Arial"/>
              </a:rPr>
              <a:t>Folegandros</a:t>
            </a:r>
            <a:r>
              <a:rPr lang="en-GB" sz="1200" spc="-5" dirty="0">
                <a:solidFill>
                  <a:srgbClr val="3D3F3F"/>
                </a:solidFill>
                <a:latin typeface="Arial"/>
                <a:cs typeface="Arial"/>
              </a:rPr>
              <a:t> combined with the particular architecture will travel the visitor into another era.</a:t>
            </a:r>
          </a:p>
        </p:txBody>
      </p:sp>
      <p:sp>
        <p:nvSpPr>
          <p:cNvPr id="14" name="object 5"/>
          <p:cNvSpPr txBox="1"/>
          <p:nvPr/>
        </p:nvSpPr>
        <p:spPr>
          <a:xfrm>
            <a:off x="872098" y="4515347"/>
            <a:ext cx="5256859" cy="1566454"/>
          </a:xfrm>
          <a:prstGeom prst="rect">
            <a:avLst/>
          </a:prstGeom>
        </p:spPr>
        <p:txBody>
          <a:bodyPr vert="horz" wrap="square" lIns="0" tIns="24765" rIns="0" bIns="0" rtlCol="0">
            <a:spAutoFit/>
          </a:bodyPr>
          <a:lstStyle/>
          <a:p>
            <a:pPr marL="12700">
              <a:lnSpc>
                <a:spcPct val="200000"/>
              </a:lnSpc>
              <a:spcBef>
                <a:spcPts val="5"/>
              </a:spcBef>
            </a:pPr>
            <a:r>
              <a:rPr sz="1200" b="1" spc="-5" dirty="0">
                <a:solidFill>
                  <a:schemeClr val="tx2">
                    <a:lumMod val="50000"/>
                  </a:schemeClr>
                </a:solidFill>
                <a:latin typeface="Arial"/>
                <a:cs typeface="Arial"/>
              </a:rPr>
              <a:t>Includes:</a:t>
            </a:r>
            <a:endParaRPr sz="1200" dirty="0">
              <a:solidFill>
                <a:schemeClr val="tx2">
                  <a:lumMod val="50000"/>
                </a:schemeClr>
              </a:solidFill>
              <a:latin typeface="Arial"/>
              <a:cs typeface="Arial"/>
            </a:endParaRP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Duration: 4.5hrs</a:t>
            </a:r>
          </a:p>
          <a:p>
            <a:pPr marL="253365" marR="5080" indent="-229235">
              <a:spcBef>
                <a:spcPts val="114"/>
              </a:spcBef>
              <a:buChar char="•"/>
              <a:tabLst>
                <a:tab pos="253365" algn="l"/>
                <a:tab pos="254000" algn="l"/>
              </a:tabLst>
            </a:pPr>
            <a:r>
              <a:rPr lang="en-GB" sz="1200" spc="-5" dirty="0">
                <a:solidFill>
                  <a:srgbClr val="3D3F3F"/>
                </a:solidFill>
                <a:latin typeface="Arial"/>
                <a:cs typeface="Arial"/>
              </a:rPr>
              <a:t>English Speaking Escort</a:t>
            </a:r>
          </a:p>
          <a:p>
            <a:pPr marL="253365" indent="-229235">
              <a:lnSpc>
                <a:spcPct val="100000"/>
              </a:lnSpc>
              <a:spcBef>
                <a:spcPts val="50"/>
              </a:spcBef>
              <a:buChar char="•"/>
              <a:tabLst>
                <a:tab pos="253365" algn="l"/>
                <a:tab pos="254000" algn="l"/>
              </a:tabLst>
            </a:pPr>
            <a:r>
              <a:rPr lang="en-GB" sz="1200" spc="-5" dirty="0">
                <a:solidFill>
                  <a:srgbClr val="3D3F3F"/>
                </a:solidFill>
                <a:latin typeface="Arial"/>
                <a:cs typeface="Arial"/>
              </a:rPr>
              <a:t>Road </a:t>
            </a:r>
            <a:r>
              <a:rPr lang="en-GB" sz="1200" dirty="0">
                <a:solidFill>
                  <a:srgbClr val="3D3F3F"/>
                </a:solidFill>
                <a:latin typeface="Arial"/>
                <a:cs typeface="Arial"/>
              </a:rPr>
              <a:t>transfers </a:t>
            </a:r>
            <a:r>
              <a:rPr lang="en-GB" sz="1200" spc="-5" dirty="0">
                <a:solidFill>
                  <a:srgbClr val="3D3F3F"/>
                </a:solidFill>
                <a:latin typeface="Arial"/>
                <a:cs typeface="Arial"/>
              </a:rPr>
              <a:t>with luxury </a:t>
            </a:r>
            <a:r>
              <a:rPr lang="en-GB" sz="1200" spc="-10" dirty="0">
                <a:solidFill>
                  <a:srgbClr val="3D3F3F"/>
                </a:solidFill>
                <a:latin typeface="Arial"/>
                <a:cs typeface="Arial"/>
              </a:rPr>
              <a:t>minivan</a:t>
            </a:r>
          </a:p>
          <a:p>
            <a:pPr marL="253365" indent="-229235">
              <a:lnSpc>
                <a:spcPct val="100000"/>
              </a:lnSpc>
              <a:spcBef>
                <a:spcPts val="50"/>
              </a:spcBef>
              <a:buChar char="•"/>
              <a:tabLst>
                <a:tab pos="253365" algn="l"/>
                <a:tab pos="254000" algn="l"/>
              </a:tabLst>
            </a:pPr>
            <a:endParaRPr lang="en-GB" sz="1200" spc="-10" dirty="0">
              <a:solidFill>
                <a:srgbClr val="3D3F3F"/>
              </a:solidFill>
              <a:latin typeface="Arial"/>
              <a:cs typeface="Arial"/>
            </a:endParaRPr>
          </a:p>
          <a:p>
            <a:pPr marL="24130">
              <a:spcBef>
                <a:spcPts val="50"/>
              </a:spcBef>
              <a:tabLst>
                <a:tab pos="253365" algn="l"/>
                <a:tab pos="254000" algn="l"/>
              </a:tabLst>
            </a:pPr>
            <a:r>
              <a:rPr lang="en-GB" sz="1200" b="1" spc="-5" dirty="0">
                <a:solidFill>
                  <a:schemeClr val="tx2">
                    <a:lumMod val="50000"/>
                  </a:schemeClr>
                </a:solidFill>
                <a:latin typeface="Arial"/>
                <a:cs typeface="Arial"/>
              </a:rPr>
              <a:t>Cancelation Policy: </a:t>
            </a:r>
            <a:r>
              <a:rPr lang="en-GB" sz="1200" spc="-5" dirty="0">
                <a:solidFill>
                  <a:srgbClr val="3D3F3F"/>
                </a:solidFill>
                <a:latin typeface="Arial"/>
                <a:cs typeface="Arial"/>
              </a:rPr>
              <a:t>20</a:t>
            </a:r>
            <a:r>
              <a:rPr lang="en-GB" sz="1200" dirty="0">
                <a:solidFill>
                  <a:srgbClr val="3D3F3F"/>
                </a:solidFill>
                <a:latin typeface="Arial"/>
                <a:cs typeface="Arial"/>
              </a:rPr>
              <a:t> days prior to the tour</a:t>
            </a:r>
          </a:p>
          <a:p>
            <a:pPr marL="24130">
              <a:lnSpc>
                <a:spcPct val="100000"/>
              </a:lnSpc>
              <a:spcBef>
                <a:spcPts val="50"/>
              </a:spcBef>
              <a:tabLst>
                <a:tab pos="253365" algn="l"/>
                <a:tab pos="254000" algn="l"/>
              </a:tabLst>
            </a:pPr>
            <a:endParaRPr lang="en-GB" sz="1200" spc="15" dirty="0">
              <a:solidFill>
                <a:srgbClr val="3D3F3F"/>
              </a:solidFill>
              <a:latin typeface="Arial"/>
              <a:cs typeface="Arial"/>
            </a:endParaRPr>
          </a:p>
        </p:txBody>
      </p:sp>
      <p:sp>
        <p:nvSpPr>
          <p:cNvPr id="15" name="object 7"/>
          <p:cNvSpPr/>
          <p:nvPr/>
        </p:nvSpPr>
        <p:spPr>
          <a:xfrm>
            <a:off x="7120128" y="3407664"/>
            <a:ext cx="3572510" cy="762000"/>
          </a:xfrm>
          <a:custGeom>
            <a:avLst/>
            <a:gdLst/>
            <a:ahLst/>
            <a:cxnLst/>
            <a:rect l="l" t="t" r="r" b="b"/>
            <a:pathLst>
              <a:path w="3572509" h="762000">
                <a:moveTo>
                  <a:pt x="0" y="0"/>
                </a:moveTo>
                <a:lnTo>
                  <a:pt x="3572255" y="0"/>
                </a:lnTo>
                <a:lnTo>
                  <a:pt x="3572255" y="762000"/>
                </a:lnTo>
                <a:lnTo>
                  <a:pt x="0" y="762000"/>
                </a:lnTo>
                <a:lnTo>
                  <a:pt x="0" y="0"/>
                </a:lnTo>
                <a:close/>
              </a:path>
            </a:pathLst>
          </a:custGeom>
          <a:solidFill>
            <a:srgbClr val="CACACA"/>
          </a:solidFill>
        </p:spPr>
        <p:txBody>
          <a:bodyPr wrap="square" lIns="0" tIns="0" rIns="0" bIns="0" rtlCol="0"/>
          <a:lstStyle/>
          <a:p>
            <a:endParaRPr/>
          </a:p>
        </p:txBody>
      </p:sp>
      <p:sp>
        <p:nvSpPr>
          <p:cNvPr id="16" name="object 8"/>
          <p:cNvSpPr txBox="1"/>
          <p:nvPr/>
        </p:nvSpPr>
        <p:spPr>
          <a:xfrm>
            <a:off x="7271181" y="3690592"/>
            <a:ext cx="3268472" cy="196144"/>
          </a:xfrm>
          <a:prstGeom prst="rect">
            <a:avLst/>
          </a:prstGeom>
        </p:spPr>
        <p:txBody>
          <a:bodyPr vert="horz" wrap="square" lIns="0" tIns="12700" rIns="0" bIns="0" rtlCol="0">
            <a:spAutoFit/>
          </a:bodyPr>
          <a:lstStyle/>
          <a:p>
            <a:pPr marL="12700" marR="546100">
              <a:lnSpc>
                <a:spcPct val="107100"/>
              </a:lnSpc>
              <a:spcBef>
                <a:spcPts val="5"/>
              </a:spcBef>
            </a:pPr>
            <a:r>
              <a:rPr lang="en-GB" sz="1200" i="1" spc="-5" dirty="0">
                <a:solidFill>
                  <a:srgbClr val="FFFFFF"/>
                </a:solidFill>
                <a:latin typeface="Arial"/>
                <a:cs typeface="Arial"/>
              </a:rPr>
              <a:t>Exploring </a:t>
            </a:r>
            <a:r>
              <a:rPr lang="en-GB" sz="1200" i="1" spc="-5" dirty="0" err="1">
                <a:solidFill>
                  <a:srgbClr val="FFFFFF"/>
                </a:solidFill>
                <a:latin typeface="Arial"/>
                <a:cs typeface="Arial"/>
              </a:rPr>
              <a:t>Folegandros</a:t>
            </a:r>
            <a:endParaRPr lang="en-GB" sz="1200" i="1" spc="-5" dirty="0">
              <a:solidFill>
                <a:srgbClr val="FFFFFF"/>
              </a:solidFill>
              <a:latin typeface="Arial"/>
              <a:cs typeface="Arial"/>
            </a:endParaRPr>
          </a:p>
        </p:txBody>
      </p:sp>
      <p:sp>
        <p:nvSpPr>
          <p:cNvPr id="11" name="object 11">
            <a:extLst>
              <a:ext uri="{FF2B5EF4-FFF2-40B4-BE49-F238E27FC236}">
                <a16:creationId xmlns:a16="http://schemas.microsoft.com/office/drawing/2014/main" id="{E2FB3326-382A-4131-8EA9-5768B3E557D6}"/>
              </a:ext>
            </a:extLst>
          </p:cNvPr>
          <p:cNvSpPr/>
          <p:nvPr/>
        </p:nvSpPr>
        <p:spPr>
          <a:xfrm>
            <a:off x="601069" y="4352781"/>
            <a:ext cx="5798915" cy="45726"/>
          </a:xfrm>
          <a:custGeom>
            <a:avLst/>
            <a:gdLst/>
            <a:ahLst/>
            <a:cxnLst/>
            <a:rect l="l" t="t" r="r" b="b"/>
            <a:pathLst>
              <a:path w="5514340">
                <a:moveTo>
                  <a:pt x="0" y="0"/>
                </a:moveTo>
                <a:lnTo>
                  <a:pt x="5513832" y="0"/>
                </a:lnTo>
              </a:path>
            </a:pathLst>
          </a:custGeom>
          <a:ln w="15240">
            <a:solidFill>
              <a:srgbClr val="CACACA"/>
            </a:solidFill>
          </a:ln>
        </p:spPr>
        <p:txBody>
          <a:bodyPr wrap="square" lIns="0" tIns="0" rIns="0" bIns="0" rtlCol="0"/>
          <a:lstStyle/>
          <a:p>
            <a:endParaRPr sz="1799"/>
          </a:p>
        </p:txBody>
      </p:sp>
      <p:sp>
        <p:nvSpPr>
          <p:cNvPr id="21" name="object 3">
            <a:extLst>
              <a:ext uri="{FF2B5EF4-FFF2-40B4-BE49-F238E27FC236}">
                <a16:creationId xmlns:a16="http://schemas.microsoft.com/office/drawing/2014/main" id="{4AE9566D-32EE-4EC4-A166-EE981782CEF6}"/>
              </a:ext>
            </a:extLst>
          </p:cNvPr>
          <p:cNvSpPr txBox="1"/>
          <p:nvPr/>
        </p:nvSpPr>
        <p:spPr>
          <a:xfrm>
            <a:off x="873466" y="990242"/>
            <a:ext cx="2339634" cy="259686"/>
          </a:xfrm>
          <a:prstGeom prst="rect">
            <a:avLst/>
          </a:prstGeom>
        </p:spPr>
        <p:txBody>
          <a:bodyPr vert="horz" wrap="square" lIns="0" tIns="13335" rIns="0" bIns="0" rtlCol="0">
            <a:spAutoFit/>
          </a:bodyPr>
          <a:lstStyle/>
          <a:p>
            <a:pPr marL="24765">
              <a:lnSpc>
                <a:spcPct val="100000"/>
              </a:lnSpc>
              <a:spcBef>
                <a:spcPts val="105"/>
              </a:spcBef>
            </a:pPr>
            <a:r>
              <a:rPr lang="en-US" sz="1600" i="1" spc="105" dirty="0" err="1">
                <a:solidFill>
                  <a:srgbClr val="3D3F3F"/>
                </a:solidFill>
                <a:latin typeface="Arial"/>
                <a:cs typeface="Arial"/>
              </a:rPr>
              <a:t>Folegandros</a:t>
            </a:r>
            <a:endParaRPr sz="1600" dirty="0">
              <a:latin typeface="Arial"/>
              <a:cs typeface="Arial"/>
            </a:endParaRPr>
          </a:p>
        </p:txBody>
      </p:sp>
      <p:pic>
        <p:nvPicPr>
          <p:cNvPr id="12" name="Picture 2">
            <a:extLst>
              <a:ext uri="{FF2B5EF4-FFF2-40B4-BE49-F238E27FC236}">
                <a16:creationId xmlns:a16="http://schemas.microsoft.com/office/drawing/2014/main" id="{2E646BC9-AB48-4E57-A49D-1A7BA32A24F1}"/>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113817" y="0"/>
            <a:ext cx="3579583" cy="3356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a:extLst>
              <a:ext uri="{FF2B5EF4-FFF2-40B4-BE49-F238E27FC236}">
                <a16:creationId xmlns:a16="http://schemas.microsoft.com/office/drawing/2014/main" id="{7659CBF8-5DC4-4757-9BF2-9B3BAB518F3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113817" y="4206240"/>
            <a:ext cx="3572510" cy="3356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object 2">
            <a:extLst>
              <a:ext uri="{FF2B5EF4-FFF2-40B4-BE49-F238E27FC236}">
                <a16:creationId xmlns:a16="http://schemas.microsoft.com/office/drawing/2014/main" id="{6FA81C35-9AFB-4EA1-B64F-59CB57095D28}"/>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058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7F06E3-4E6B-4D8C-A209-C43352EEE8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0693400" cy="7562849"/>
          </a:xfrm>
          <a:prstGeom prst="rect">
            <a:avLst/>
          </a:prstGeom>
        </p:spPr>
      </p:pic>
      <p:sp>
        <p:nvSpPr>
          <p:cNvPr id="4" name="object 2">
            <a:extLst>
              <a:ext uri="{FF2B5EF4-FFF2-40B4-BE49-F238E27FC236}">
                <a16:creationId xmlns:a16="http://schemas.microsoft.com/office/drawing/2014/main" id="{8C29564B-3C9A-4F95-AD58-E317929E6E15}"/>
              </a:ext>
            </a:extLst>
          </p:cNvPr>
          <p:cNvSpPr txBox="1">
            <a:spLocks/>
          </p:cNvSpPr>
          <p:nvPr/>
        </p:nvSpPr>
        <p:spPr>
          <a:xfrm>
            <a:off x="4370831" y="809625"/>
            <a:ext cx="1951737" cy="505267"/>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3200" b="1" kern="0" spc="120" dirty="0">
                <a:solidFill>
                  <a:schemeClr val="bg1">
                    <a:lumMod val="95000"/>
                  </a:schemeClr>
                </a:solidFill>
                <a:latin typeface="Arial" panose="020B0604020202020204" pitchFamily="34" charset="0"/>
                <a:cs typeface="Arial" panose="020B0604020202020204" pitchFamily="34" charset="0"/>
              </a:rPr>
              <a:t>PAROS</a:t>
            </a:r>
            <a:endParaRPr lang="en-US" sz="2400" b="1" kern="0" spc="12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9816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txBox="1"/>
          <p:nvPr/>
        </p:nvSpPr>
        <p:spPr>
          <a:xfrm>
            <a:off x="3186112" y="1178335"/>
            <a:ext cx="4321175" cy="457176"/>
          </a:xfrm>
          <a:prstGeom prst="rect">
            <a:avLst/>
          </a:prstGeom>
        </p:spPr>
        <p:txBody>
          <a:bodyPr vert="horz" wrap="square" lIns="0" tIns="13335" rIns="0" bIns="0" rtlCol="0">
            <a:spAutoFit/>
          </a:bodyPr>
          <a:lstStyle/>
          <a:p>
            <a:pPr algn="ctr">
              <a:lnSpc>
                <a:spcPct val="100000"/>
              </a:lnSpc>
              <a:spcBef>
                <a:spcPts val="105"/>
              </a:spcBef>
            </a:pPr>
            <a:r>
              <a:rPr sz="1400" spc="120" dirty="0">
                <a:solidFill>
                  <a:srgbClr val="3E3F40"/>
                </a:solidFill>
                <a:latin typeface="Arial" panose="020B0604020202020204" pitchFamily="34" charset="0"/>
                <a:ea typeface="+mj-ea"/>
                <a:cs typeface="Arial" panose="020B0604020202020204" pitchFamily="34" charset="0"/>
              </a:rPr>
              <a:t>Hotel </a:t>
            </a:r>
            <a:r>
              <a:rPr lang="en-US" sz="1400" spc="120" dirty="0">
                <a:solidFill>
                  <a:srgbClr val="3E3F40"/>
                </a:solidFill>
                <a:latin typeface="Arial" panose="020B0604020202020204" pitchFamily="34" charset="0"/>
                <a:ea typeface="+mj-ea"/>
                <a:cs typeface="Arial" panose="020B0604020202020204" pitchFamily="34" charset="0"/>
              </a:rPr>
              <a:t>Paros</a:t>
            </a:r>
          </a:p>
          <a:p>
            <a:pPr algn="ctr">
              <a:lnSpc>
                <a:spcPct val="100000"/>
              </a:lnSpc>
              <a:spcBef>
                <a:spcPts val="105"/>
              </a:spcBef>
            </a:pPr>
            <a:r>
              <a:rPr lang="en-US" sz="1400" spc="120" dirty="0">
                <a:solidFill>
                  <a:srgbClr val="3E3F40"/>
                </a:solidFill>
                <a:latin typeface="Arial" panose="020B0604020202020204" pitchFamily="34" charset="0"/>
                <a:ea typeface="+mj-ea"/>
                <a:cs typeface="Arial" panose="020B0604020202020204" pitchFamily="34" charset="0"/>
              </a:rPr>
              <a:t>02-04 August 2021 (2 nights)</a:t>
            </a:r>
          </a:p>
        </p:txBody>
      </p:sp>
      <p:sp>
        <p:nvSpPr>
          <p:cNvPr id="22" name="object 3"/>
          <p:cNvSpPr txBox="1">
            <a:spLocks noGrp="1"/>
          </p:cNvSpPr>
          <p:nvPr>
            <p:ph type="title"/>
          </p:nvPr>
        </p:nvSpPr>
        <p:spPr>
          <a:xfrm>
            <a:off x="3660265" y="730337"/>
            <a:ext cx="3446145" cy="320601"/>
          </a:xfrm>
          <a:prstGeom prst="rect">
            <a:avLst/>
          </a:prstGeom>
        </p:spPr>
        <p:txBody>
          <a:bodyPr vert="horz" wrap="square" lIns="0" tIns="12700" rIns="0" bIns="0" rtlCol="0">
            <a:spAutoFit/>
          </a:bodyPr>
          <a:lstStyle/>
          <a:p>
            <a:pPr marL="25400" algn="ctr">
              <a:lnSpc>
                <a:spcPct val="100000"/>
              </a:lnSpc>
              <a:spcBef>
                <a:spcPts val="100"/>
              </a:spcBef>
            </a:pPr>
            <a:r>
              <a:rPr lang="en-US" sz="2000" b="1" spc="120" dirty="0">
                <a:solidFill>
                  <a:srgbClr val="3E3F40"/>
                </a:solidFill>
                <a:latin typeface="Arial" panose="020B0604020202020204" pitchFamily="34" charset="0"/>
                <a:cs typeface="Arial" panose="020B0604020202020204" pitchFamily="34" charset="0"/>
              </a:rPr>
              <a:t>SYNOPSIS</a:t>
            </a:r>
          </a:p>
        </p:txBody>
      </p:sp>
      <p:graphicFrame>
        <p:nvGraphicFramePr>
          <p:cNvPr id="11" name="Table 11">
            <a:extLst>
              <a:ext uri="{FF2B5EF4-FFF2-40B4-BE49-F238E27FC236}">
                <a16:creationId xmlns:a16="http://schemas.microsoft.com/office/drawing/2014/main" id="{8EEE8FE4-3BC1-4248-B71A-55BA2E48DEE3}"/>
              </a:ext>
            </a:extLst>
          </p:cNvPr>
          <p:cNvGraphicFramePr>
            <a:graphicFrameLocks noGrp="1"/>
          </p:cNvGraphicFramePr>
          <p:nvPr>
            <p:extLst>
              <p:ext uri="{D42A27DB-BD31-4B8C-83A1-F6EECF244321}">
                <p14:modId xmlns:p14="http://schemas.microsoft.com/office/powerpoint/2010/main" val="2856486001"/>
              </p:ext>
            </p:extLst>
          </p:nvPr>
        </p:nvGraphicFramePr>
        <p:xfrm>
          <a:off x="1846368" y="2028825"/>
          <a:ext cx="7000661" cy="1525715"/>
        </p:xfrm>
        <a:graphic>
          <a:graphicData uri="http://schemas.openxmlformats.org/drawingml/2006/table">
            <a:tbl>
              <a:tblPr firstRow="1" bandRow="1">
                <a:tableStyleId>{5940675A-B579-460E-94D1-54222C63F5DA}</a:tableStyleId>
              </a:tblPr>
              <a:tblGrid>
                <a:gridCol w="2259333">
                  <a:extLst>
                    <a:ext uri="{9D8B030D-6E8A-4147-A177-3AD203B41FA5}">
                      <a16:colId xmlns:a16="http://schemas.microsoft.com/office/drawing/2014/main" val="287905480"/>
                    </a:ext>
                  </a:extLst>
                </a:gridCol>
                <a:gridCol w="1623155">
                  <a:extLst>
                    <a:ext uri="{9D8B030D-6E8A-4147-A177-3AD203B41FA5}">
                      <a16:colId xmlns:a16="http://schemas.microsoft.com/office/drawing/2014/main" val="3738770002"/>
                    </a:ext>
                  </a:extLst>
                </a:gridCol>
                <a:gridCol w="3118173">
                  <a:extLst>
                    <a:ext uri="{9D8B030D-6E8A-4147-A177-3AD203B41FA5}">
                      <a16:colId xmlns:a16="http://schemas.microsoft.com/office/drawing/2014/main" val="1281257174"/>
                    </a:ext>
                  </a:extLst>
                </a:gridCol>
              </a:tblGrid>
              <a:tr h="370840">
                <a:tc>
                  <a:txBody>
                    <a:bodyPr/>
                    <a:lstStyle/>
                    <a:p>
                      <a:pPr algn="ctr"/>
                      <a:r>
                        <a:rPr lang="en-US" sz="1600" b="1" kern="1200" spc="20" dirty="0">
                          <a:solidFill>
                            <a:schemeClr val="tx2">
                              <a:lumMod val="50000"/>
                            </a:schemeClr>
                          </a:solidFill>
                          <a:latin typeface="Arial"/>
                          <a:ea typeface="+mn-ea"/>
                          <a:cs typeface="Arial"/>
                        </a:rPr>
                        <a:t>Hotel</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b="1" kern="1200" spc="20" dirty="0">
                          <a:solidFill>
                            <a:schemeClr val="tx2">
                              <a:lumMod val="50000"/>
                            </a:schemeClr>
                          </a:solidFill>
                          <a:latin typeface="Arial"/>
                          <a:ea typeface="+mn-ea"/>
                          <a:cs typeface="Arial"/>
                        </a:rPr>
                        <a:t>Location</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1600" b="1" kern="1200" spc="20" dirty="0">
                          <a:solidFill>
                            <a:schemeClr val="tx2">
                              <a:lumMod val="50000"/>
                            </a:schemeClr>
                          </a:solidFill>
                          <a:latin typeface="Arial"/>
                          <a:ea typeface="+mn-ea"/>
                          <a:cs typeface="Arial"/>
                        </a:rPr>
                        <a:t>Room Type &amp; Size</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1711646"/>
                  </a:ext>
                </a:extLst>
              </a:tr>
              <a:tr h="37084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1200" b="1" spc="-5" dirty="0">
                        <a:solidFill>
                          <a:srgbClr val="3D3F3F"/>
                        </a:solidFill>
                        <a:latin typeface="Arial" panose="020B0604020202020204" pitchFamily="34" charset="0"/>
                        <a:cs typeface="Arial" panose="020B0604020202020204" pitchFamily="34" charset="0"/>
                        <a:hlinkClick r:id="rId2"/>
                      </a:endParaRPr>
                    </a:p>
                    <a:p>
                      <a:pPr marL="0" marR="0" lvl="0" indent="0" algn="ctr" defTabSz="914400" eaLnBrk="1" fontAlgn="auto" latinLnBrk="0" hangingPunct="1">
                        <a:lnSpc>
                          <a:spcPct val="100000"/>
                        </a:lnSpc>
                        <a:spcBef>
                          <a:spcPts val="0"/>
                        </a:spcBef>
                        <a:spcAft>
                          <a:spcPts val="0"/>
                        </a:spcAft>
                        <a:buClrTx/>
                        <a:buSzTx/>
                        <a:buFontTx/>
                        <a:buNone/>
                        <a:tabLst/>
                        <a:defRPr/>
                      </a:pPr>
                      <a:r>
                        <a:rPr lang="it-IT" sz="1200" b="1" kern="1200" spc="-5" dirty="0">
                          <a:solidFill>
                            <a:srgbClr val="3D3F3F"/>
                          </a:solidFill>
                          <a:latin typeface="Arial"/>
                          <a:ea typeface="+mn-ea"/>
                          <a:cs typeface="Arial"/>
                          <a:hlinkClick r:id="rId3"/>
                        </a:rPr>
                        <a:t>Parilio Hotel</a:t>
                      </a:r>
                      <a:endParaRPr lang="it-IT" sz="1200" b="1" kern="1200" spc="-5" dirty="0">
                        <a:solidFill>
                          <a:srgbClr val="3D3F3F"/>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algn="ctr"/>
                      <a:r>
                        <a:rPr lang="en-GB" sz="1200" dirty="0" err="1">
                          <a:latin typeface="Arial" panose="020B0604020202020204" pitchFamily="34" charset="0"/>
                          <a:cs typeface="Arial" panose="020B0604020202020204" pitchFamily="34" charset="0"/>
                        </a:rPr>
                        <a:t>Naoussa</a:t>
                      </a:r>
                      <a:r>
                        <a:rPr lang="en-GB" sz="1200" dirty="0">
                          <a:latin typeface="Arial" panose="020B0604020202020204" pitchFamily="34" charset="0"/>
                          <a:cs typeface="Arial" panose="020B0604020202020204" pitchFamily="34" charset="0"/>
                        </a:rPr>
                        <a:t>, </a:t>
                      </a:r>
                      <a:r>
                        <a:rPr lang="en-GB" sz="1200" dirty="0" err="1">
                          <a:latin typeface="Arial" panose="020B0604020202020204" pitchFamily="34" charset="0"/>
                          <a:cs typeface="Arial" panose="020B0604020202020204" pitchFamily="34" charset="0"/>
                        </a:rPr>
                        <a:t>Kolympithres</a:t>
                      </a:r>
                      <a:endParaRPr lang="en-GB" sz="1200" dirty="0">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50000"/>
                        </a:lnSpc>
                      </a:pPr>
                      <a:endParaRPr lang="en-US" sz="1200" dirty="0">
                        <a:latin typeface="Arial" panose="020B0604020202020204" pitchFamily="34" charset="0"/>
                        <a:cs typeface="Arial" panose="020B0604020202020204" pitchFamily="34" charset="0"/>
                      </a:endParaRPr>
                    </a:p>
                    <a:p>
                      <a:pPr algn="l">
                        <a:lnSpc>
                          <a:spcPct val="150000"/>
                        </a:lnSpc>
                      </a:pPr>
                      <a:r>
                        <a:rPr lang="en-US" sz="1200" dirty="0">
                          <a:latin typeface="Arial" panose="020B0604020202020204" pitchFamily="34" charset="0"/>
                          <a:cs typeface="Arial" panose="020B0604020202020204" pitchFamily="34" charset="0"/>
                        </a:rPr>
                        <a:t>Aurora Suite (30sqm) </a:t>
                      </a:r>
                    </a:p>
                    <a:p>
                      <a:pPr algn="l">
                        <a:lnSpc>
                          <a:spcPct val="150000"/>
                        </a:lnSpc>
                      </a:pPr>
                      <a:r>
                        <a:rPr lang="en-US" sz="1200" b="1" i="1" dirty="0">
                          <a:latin typeface="Arial" panose="020B0604020202020204" pitchFamily="34" charset="0"/>
                          <a:cs typeface="Arial" panose="020B0604020202020204" pitchFamily="34" charset="0"/>
                        </a:rPr>
                        <a:t>Or</a:t>
                      </a:r>
                    </a:p>
                    <a:p>
                      <a:pPr algn="l">
                        <a:lnSpc>
                          <a:spcPct val="150000"/>
                        </a:lnSpc>
                      </a:pPr>
                      <a:r>
                        <a:rPr lang="en-US" sz="1200" dirty="0">
                          <a:latin typeface="Arial" panose="020B0604020202020204" pitchFamily="34" charset="0"/>
                          <a:cs typeface="Arial" panose="020B0604020202020204" pitchFamily="34" charset="0"/>
                        </a:rPr>
                        <a:t>Halo Suite (40sqm)</a:t>
                      </a:r>
                      <a:endParaRPr lang="en-GB" sz="1200" dirty="0">
                        <a:solidFill>
                          <a:schemeClr val="tx1"/>
                        </a:solidFill>
                        <a:latin typeface="Arial" panose="020B0604020202020204" pitchFamily="34" charset="0"/>
                        <a:ea typeface="+mn-ea"/>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0234877"/>
                  </a:ext>
                </a:extLst>
              </a:tr>
            </a:tbl>
          </a:graphicData>
        </a:graphic>
      </p:graphicFrame>
      <p:sp>
        <p:nvSpPr>
          <p:cNvPr id="6" name="object 2">
            <a:extLst>
              <a:ext uri="{FF2B5EF4-FFF2-40B4-BE49-F238E27FC236}">
                <a16:creationId xmlns:a16="http://schemas.microsoft.com/office/drawing/2014/main" id="{54BD922C-CE43-4B08-BD5D-C7AB92EC219E}"/>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1943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80363" y="795020"/>
            <a:ext cx="4466337" cy="382156"/>
          </a:xfrm>
          <a:prstGeom prst="rect">
            <a:avLst/>
          </a:prstGeom>
        </p:spPr>
        <p:txBody>
          <a:bodyPr vert="horz" wrap="square" lIns="0" tIns="12700" rIns="0" bIns="0" rtlCol="0">
            <a:spAutoFit/>
          </a:bodyPr>
          <a:lstStyle/>
          <a:p>
            <a:pPr marL="12700">
              <a:lnSpc>
                <a:spcPct val="100000"/>
              </a:lnSpc>
              <a:spcBef>
                <a:spcPts val="100"/>
              </a:spcBef>
            </a:pPr>
            <a:r>
              <a:rPr lang="en-US" sz="2400" spc="120" dirty="0" err="1">
                <a:solidFill>
                  <a:srgbClr val="3E3F40"/>
                </a:solidFill>
                <a:latin typeface="Arial" panose="020B0604020202020204" pitchFamily="34" charset="0"/>
                <a:cs typeface="Arial" panose="020B0604020202020204" pitchFamily="34" charset="0"/>
              </a:rPr>
              <a:t>Parilio</a:t>
            </a:r>
            <a:r>
              <a:rPr lang="en-US" sz="2400" spc="120" dirty="0">
                <a:solidFill>
                  <a:srgbClr val="3E3F40"/>
                </a:solidFill>
                <a:latin typeface="Arial" panose="020B0604020202020204" pitchFamily="34" charset="0"/>
                <a:cs typeface="Arial" panose="020B0604020202020204" pitchFamily="34" charset="0"/>
              </a:rPr>
              <a:t> Hotel</a:t>
            </a:r>
          </a:p>
        </p:txBody>
      </p:sp>
      <p:sp>
        <p:nvSpPr>
          <p:cNvPr id="3" name="object 3"/>
          <p:cNvSpPr txBox="1"/>
          <p:nvPr/>
        </p:nvSpPr>
        <p:spPr>
          <a:xfrm>
            <a:off x="868172" y="1246124"/>
            <a:ext cx="4935728" cy="2141420"/>
          </a:xfrm>
          <a:prstGeom prst="rect">
            <a:avLst/>
          </a:prstGeom>
        </p:spPr>
        <p:txBody>
          <a:bodyPr vert="horz" wrap="square" lIns="0" tIns="13335" rIns="0" bIns="0" rtlCol="0">
            <a:spAutoFit/>
          </a:bodyPr>
          <a:lstStyle/>
          <a:p>
            <a:pPr marL="24765" algn="just">
              <a:lnSpc>
                <a:spcPct val="100000"/>
              </a:lnSpc>
              <a:spcBef>
                <a:spcPts val="105"/>
              </a:spcBef>
            </a:pPr>
            <a:r>
              <a:rPr lang="en-GB" sz="1600" i="1" spc="95" dirty="0" err="1">
                <a:solidFill>
                  <a:srgbClr val="3D3F3F"/>
                </a:solidFill>
                <a:latin typeface="Arial"/>
                <a:cs typeface="Arial"/>
              </a:rPr>
              <a:t>Naoussa</a:t>
            </a:r>
            <a:r>
              <a:rPr lang="en-GB" sz="1600" i="1" spc="95" dirty="0">
                <a:solidFill>
                  <a:srgbClr val="3D3F3F"/>
                </a:solidFill>
                <a:latin typeface="Arial"/>
                <a:cs typeface="Arial"/>
              </a:rPr>
              <a:t>, </a:t>
            </a:r>
            <a:r>
              <a:rPr lang="en-GB" sz="1600" i="1" spc="95" dirty="0" err="1">
                <a:solidFill>
                  <a:srgbClr val="3D3F3F"/>
                </a:solidFill>
                <a:latin typeface="Arial"/>
                <a:cs typeface="Arial"/>
              </a:rPr>
              <a:t>Kolympithres</a:t>
            </a:r>
            <a:endParaRPr lang="en-GB" sz="1600" i="1" spc="95" dirty="0">
              <a:solidFill>
                <a:srgbClr val="3D3F3F"/>
              </a:solidFill>
              <a:latin typeface="Arial"/>
              <a:cs typeface="Arial"/>
            </a:endParaRPr>
          </a:p>
          <a:p>
            <a:pPr>
              <a:lnSpc>
                <a:spcPct val="100000"/>
              </a:lnSpc>
              <a:spcBef>
                <a:spcPts val="5"/>
              </a:spcBef>
            </a:pPr>
            <a:endParaRPr sz="1650" dirty="0">
              <a:latin typeface="Times New Roman"/>
              <a:cs typeface="Times New Roman"/>
            </a:endParaRPr>
          </a:p>
          <a:p>
            <a:pPr marL="12700" marR="5080" algn="just">
              <a:lnSpc>
                <a:spcPct val="150000"/>
              </a:lnSpc>
            </a:pPr>
            <a:r>
              <a:rPr lang="en-GB" sz="1200" spc="-5" dirty="0">
                <a:solidFill>
                  <a:srgbClr val="3D3F3F"/>
                </a:solidFill>
                <a:latin typeface="Arial"/>
                <a:cs typeface="Arial"/>
              </a:rPr>
              <a:t>Cycladic architecture and holistic spirit beckon at the </a:t>
            </a:r>
            <a:r>
              <a:rPr lang="en-GB" sz="1200" spc="-5" dirty="0" err="1">
                <a:solidFill>
                  <a:srgbClr val="3D3F3F"/>
                </a:solidFill>
                <a:latin typeface="Arial"/>
                <a:cs typeface="Arial"/>
              </a:rPr>
              <a:t>Parilio</a:t>
            </a:r>
            <a:r>
              <a:rPr lang="en-GB" sz="1200" spc="-5" dirty="0">
                <a:solidFill>
                  <a:srgbClr val="3D3F3F"/>
                </a:solidFill>
                <a:latin typeface="Arial"/>
                <a:cs typeface="Arial"/>
              </a:rPr>
              <a:t> Hotel, an opulent retreat in full harmony with the unspoiled nature of </a:t>
            </a:r>
            <a:r>
              <a:rPr lang="en-GB" sz="1200" spc="-5" dirty="0" err="1">
                <a:solidFill>
                  <a:srgbClr val="3D3F3F"/>
                </a:solidFill>
                <a:latin typeface="Arial"/>
                <a:cs typeface="Arial"/>
              </a:rPr>
              <a:t>Kolympithres</a:t>
            </a:r>
            <a:r>
              <a:rPr lang="en-GB" sz="1200" spc="-5" dirty="0">
                <a:solidFill>
                  <a:srgbClr val="3D3F3F"/>
                </a:solidFill>
                <a:latin typeface="Arial"/>
                <a:cs typeface="Arial"/>
              </a:rPr>
              <a:t> beach and </a:t>
            </a:r>
            <a:r>
              <a:rPr lang="en-GB" sz="1200" spc="-5" dirty="0" err="1">
                <a:solidFill>
                  <a:srgbClr val="3D3F3F"/>
                </a:solidFill>
                <a:latin typeface="Arial"/>
                <a:cs typeface="Arial"/>
              </a:rPr>
              <a:t>Naoussa</a:t>
            </a:r>
            <a:r>
              <a:rPr lang="en-GB" sz="1200" spc="-5" dirty="0">
                <a:solidFill>
                  <a:srgbClr val="3D3F3F"/>
                </a:solidFill>
                <a:latin typeface="Arial"/>
                <a:cs typeface="Arial"/>
              </a:rPr>
              <a:t> bay that lie in front. Walk through the arches and the concrete columns of the lobby and you enter a sanctuary. Earthy </a:t>
            </a:r>
            <a:r>
              <a:rPr lang="en-GB" sz="1200" spc="-5" dirty="0" err="1">
                <a:solidFill>
                  <a:srgbClr val="3D3F3F"/>
                </a:solidFill>
                <a:latin typeface="Arial"/>
                <a:cs typeface="Arial"/>
              </a:rPr>
              <a:t>colors</a:t>
            </a:r>
            <a:r>
              <a:rPr lang="en-GB" sz="1200" spc="-5" dirty="0">
                <a:solidFill>
                  <a:srgbClr val="3D3F3F"/>
                </a:solidFill>
                <a:latin typeface="Arial"/>
                <a:cs typeface="Arial"/>
              </a:rPr>
              <a:t> and terracotta floors alongside marble figurines create a soothing ambiance. </a:t>
            </a:r>
          </a:p>
        </p:txBody>
      </p:sp>
      <p:sp>
        <p:nvSpPr>
          <p:cNvPr id="4" name="object 4"/>
          <p:cNvSpPr txBox="1"/>
          <p:nvPr/>
        </p:nvSpPr>
        <p:spPr>
          <a:xfrm>
            <a:off x="854963" y="3781425"/>
            <a:ext cx="5455920" cy="2260875"/>
          </a:xfrm>
          <a:prstGeom prst="rect">
            <a:avLst/>
          </a:prstGeom>
        </p:spPr>
        <p:txBody>
          <a:bodyPr vert="horz" wrap="square" lIns="0" tIns="36830" rIns="0" bIns="0" rtlCol="0">
            <a:spAutoFit/>
          </a:bodyPr>
          <a:lstStyle/>
          <a:p>
            <a:pPr marL="12700">
              <a:lnSpc>
                <a:spcPct val="100000"/>
              </a:lnSpc>
              <a:spcBef>
                <a:spcPts val="670"/>
              </a:spcBef>
            </a:pPr>
            <a:r>
              <a:rPr sz="1200" b="1" spc="-5" dirty="0">
                <a:solidFill>
                  <a:schemeClr val="tx2">
                    <a:lumMod val="50000"/>
                  </a:schemeClr>
                </a:solidFill>
                <a:latin typeface="Arial"/>
                <a:cs typeface="Arial"/>
              </a:rPr>
              <a:t>Payment Policy:</a:t>
            </a:r>
          </a:p>
          <a:p>
            <a:pPr marL="12700">
              <a:lnSpc>
                <a:spcPct val="100000"/>
              </a:lnSpc>
              <a:spcBef>
                <a:spcPts val="360"/>
              </a:spcBef>
            </a:pPr>
            <a:r>
              <a:rPr sz="1200" spc="5" dirty="0">
                <a:solidFill>
                  <a:srgbClr val="3D3F3F"/>
                </a:solidFill>
                <a:latin typeface="Arial"/>
                <a:cs typeface="Arial"/>
              </a:rPr>
              <a:t>Full</a:t>
            </a:r>
            <a:r>
              <a:rPr sz="1200" spc="-55" dirty="0">
                <a:solidFill>
                  <a:srgbClr val="3D3F3F"/>
                </a:solidFill>
                <a:latin typeface="Arial"/>
                <a:cs typeface="Arial"/>
              </a:rPr>
              <a:t> </a:t>
            </a:r>
            <a:r>
              <a:rPr sz="1200" spc="-5" dirty="0">
                <a:solidFill>
                  <a:srgbClr val="3D3F3F"/>
                </a:solidFill>
                <a:latin typeface="Arial"/>
                <a:cs typeface="Arial"/>
              </a:rPr>
              <a:t>Prepayment</a:t>
            </a:r>
            <a:endParaRPr sz="1200" dirty="0">
              <a:latin typeface="Arial"/>
              <a:cs typeface="Arial"/>
            </a:endParaRPr>
          </a:p>
          <a:p>
            <a:pPr marL="12700">
              <a:lnSpc>
                <a:spcPct val="150000"/>
              </a:lnSpc>
              <a:spcBef>
                <a:spcPts val="290"/>
              </a:spcBef>
            </a:pPr>
            <a:r>
              <a:rPr sz="1200" b="1" spc="-5" dirty="0">
                <a:solidFill>
                  <a:schemeClr val="tx2">
                    <a:lumMod val="50000"/>
                  </a:schemeClr>
                </a:solidFill>
                <a:latin typeface="Arial"/>
                <a:cs typeface="Arial"/>
              </a:rPr>
              <a:t>Cancellation Policy:</a:t>
            </a:r>
          </a:p>
          <a:p>
            <a:pPr marL="12700">
              <a:lnSpc>
                <a:spcPct val="100000"/>
              </a:lnSpc>
              <a:spcBef>
                <a:spcPts val="95"/>
              </a:spcBef>
            </a:pPr>
            <a:r>
              <a:rPr lang="en-GB" sz="1200" spc="-5" dirty="0">
                <a:solidFill>
                  <a:srgbClr val="3D3F3F"/>
                </a:solidFill>
                <a:latin typeface="Arial"/>
                <a:cs typeface="Arial"/>
              </a:rPr>
              <a:t>21 days prior to arrival day</a:t>
            </a:r>
          </a:p>
          <a:p>
            <a:pPr marL="12700">
              <a:lnSpc>
                <a:spcPct val="150000"/>
              </a:lnSpc>
              <a:spcBef>
                <a:spcPts val="290"/>
              </a:spcBef>
            </a:pPr>
            <a:r>
              <a:rPr sz="1200" b="1" spc="-5" dirty="0">
                <a:solidFill>
                  <a:schemeClr val="tx2">
                    <a:lumMod val="50000"/>
                  </a:schemeClr>
                </a:solidFill>
                <a:latin typeface="Arial"/>
                <a:cs typeface="Arial"/>
              </a:rPr>
              <a:t>Notes &amp; Seez Benefits:</a:t>
            </a:r>
          </a:p>
          <a:p>
            <a:pPr marL="241300" indent="-228600">
              <a:lnSpc>
                <a:spcPct val="100000"/>
              </a:lnSpc>
              <a:spcBef>
                <a:spcPts val="50"/>
              </a:spcBef>
              <a:buChar char="•"/>
              <a:tabLst>
                <a:tab pos="240665" algn="l"/>
                <a:tab pos="241300" algn="l"/>
              </a:tabLst>
            </a:pPr>
            <a:r>
              <a:rPr lang="en-GB" sz="1200" spc="-5" dirty="0">
                <a:solidFill>
                  <a:srgbClr val="3D3F3F"/>
                </a:solidFill>
                <a:latin typeface="Arial"/>
                <a:cs typeface="Arial"/>
              </a:rPr>
              <a:t>Daily American Buffet Breakfast</a:t>
            </a:r>
          </a:p>
          <a:p>
            <a:pPr marL="241300" indent="-228600">
              <a:lnSpc>
                <a:spcPct val="100000"/>
              </a:lnSpc>
              <a:spcBef>
                <a:spcPts val="50"/>
              </a:spcBef>
              <a:buChar char="•"/>
              <a:tabLst>
                <a:tab pos="240665" algn="l"/>
                <a:tab pos="241300" algn="l"/>
              </a:tabLst>
            </a:pPr>
            <a:r>
              <a:rPr lang="en-GB" sz="1200" spc="-5" dirty="0">
                <a:solidFill>
                  <a:srgbClr val="3D3F3F"/>
                </a:solidFill>
                <a:latin typeface="Arial"/>
                <a:cs typeface="Arial"/>
              </a:rPr>
              <a:t>Complimentary porterage service</a:t>
            </a:r>
          </a:p>
          <a:p>
            <a:pPr marL="241300" indent="-228600">
              <a:lnSpc>
                <a:spcPct val="100000"/>
              </a:lnSpc>
              <a:spcBef>
                <a:spcPts val="50"/>
              </a:spcBef>
              <a:buChar char="•"/>
              <a:tabLst>
                <a:tab pos="240665" algn="l"/>
                <a:tab pos="241300" algn="l"/>
              </a:tabLst>
            </a:pPr>
            <a:r>
              <a:rPr lang="en-GB" sz="1200" spc="-5" dirty="0">
                <a:solidFill>
                  <a:srgbClr val="3D3F3F"/>
                </a:solidFill>
                <a:latin typeface="Arial"/>
                <a:cs typeface="Arial"/>
              </a:rPr>
              <a:t>Complimentary WIFI</a:t>
            </a:r>
          </a:p>
          <a:p>
            <a:pPr marL="241300" indent="-228600">
              <a:lnSpc>
                <a:spcPct val="100000"/>
              </a:lnSpc>
              <a:spcBef>
                <a:spcPts val="50"/>
              </a:spcBef>
              <a:buChar char="•"/>
              <a:tabLst>
                <a:tab pos="240665" algn="l"/>
                <a:tab pos="241300" algn="l"/>
              </a:tabLst>
            </a:pPr>
            <a:r>
              <a:rPr lang="en-GB" sz="1200" spc="-5" dirty="0">
                <a:solidFill>
                  <a:srgbClr val="3D3F3F"/>
                </a:solidFill>
                <a:latin typeface="Arial"/>
                <a:cs typeface="Arial"/>
              </a:rPr>
              <a:t>Government Tax of EUR 4 per room per night is not included and  must be paid directly at the hotel</a:t>
            </a:r>
          </a:p>
        </p:txBody>
      </p:sp>
      <p:sp>
        <p:nvSpPr>
          <p:cNvPr id="6" name="object 6"/>
          <p:cNvSpPr/>
          <p:nvPr/>
        </p:nvSpPr>
        <p:spPr>
          <a:xfrm>
            <a:off x="6496050" y="2339914"/>
            <a:ext cx="4197350" cy="535849"/>
          </a:xfrm>
          <a:custGeom>
            <a:avLst/>
            <a:gdLst/>
            <a:ahLst/>
            <a:cxnLst/>
            <a:rect l="l" t="t" r="r" b="b"/>
            <a:pathLst>
              <a:path w="4197350" h="563880">
                <a:moveTo>
                  <a:pt x="0" y="0"/>
                </a:moveTo>
                <a:lnTo>
                  <a:pt x="4197095" y="0"/>
                </a:lnTo>
                <a:lnTo>
                  <a:pt x="4197095" y="563879"/>
                </a:lnTo>
                <a:lnTo>
                  <a:pt x="0" y="563879"/>
                </a:lnTo>
                <a:lnTo>
                  <a:pt x="0" y="0"/>
                </a:lnTo>
                <a:close/>
              </a:path>
            </a:pathLst>
          </a:custGeom>
          <a:solidFill>
            <a:srgbClr val="CACACA"/>
          </a:solidFill>
        </p:spPr>
        <p:txBody>
          <a:bodyPr wrap="square" lIns="0" tIns="0" rIns="0" bIns="0" rtlCol="0"/>
          <a:lstStyle/>
          <a:p>
            <a:endParaRPr/>
          </a:p>
        </p:txBody>
      </p:sp>
      <p:sp>
        <p:nvSpPr>
          <p:cNvPr id="7" name="object 7"/>
          <p:cNvSpPr txBox="1"/>
          <p:nvPr/>
        </p:nvSpPr>
        <p:spPr>
          <a:xfrm>
            <a:off x="6648390" y="2386590"/>
            <a:ext cx="3886200" cy="407163"/>
          </a:xfrm>
          <a:prstGeom prst="rect">
            <a:avLst/>
          </a:prstGeom>
        </p:spPr>
        <p:txBody>
          <a:bodyPr vert="horz" wrap="square" lIns="0" tIns="24765" rIns="0" bIns="0" rtlCol="0">
            <a:spAutoFit/>
          </a:bodyPr>
          <a:lstStyle/>
          <a:p>
            <a:pPr marL="12700">
              <a:lnSpc>
                <a:spcPct val="100000"/>
              </a:lnSpc>
              <a:spcBef>
                <a:spcPts val="100"/>
              </a:spcBef>
            </a:pPr>
            <a:r>
              <a:rPr lang="en-GB" sz="1200" spc="-5" dirty="0">
                <a:solidFill>
                  <a:srgbClr val="FFFFFF"/>
                </a:solidFill>
                <a:latin typeface="Arial"/>
                <a:cs typeface="Arial"/>
              </a:rPr>
              <a:t>Aurora Suite (30sqm) Or</a:t>
            </a:r>
          </a:p>
          <a:p>
            <a:pPr marL="12700">
              <a:lnSpc>
                <a:spcPct val="100000"/>
              </a:lnSpc>
              <a:spcBef>
                <a:spcPts val="100"/>
              </a:spcBef>
            </a:pPr>
            <a:r>
              <a:rPr lang="en-GB" sz="1200" spc="-5" dirty="0">
                <a:solidFill>
                  <a:srgbClr val="FFFFFF"/>
                </a:solidFill>
                <a:latin typeface="Arial"/>
                <a:cs typeface="Arial"/>
              </a:rPr>
              <a:t>Halo Suite (40sqm)</a:t>
            </a:r>
          </a:p>
        </p:txBody>
      </p:sp>
      <p:sp>
        <p:nvSpPr>
          <p:cNvPr id="8" name="object 8"/>
          <p:cNvSpPr/>
          <p:nvPr/>
        </p:nvSpPr>
        <p:spPr>
          <a:xfrm>
            <a:off x="698500" y="3629025"/>
            <a:ext cx="5455920" cy="0"/>
          </a:xfrm>
          <a:custGeom>
            <a:avLst/>
            <a:gdLst/>
            <a:ahLst/>
            <a:cxnLst/>
            <a:rect l="l" t="t" r="r" b="b"/>
            <a:pathLst>
              <a:path w="5455920">
                <a:moveTo>
                  <a:pt x="0" y="0"/>
                </a:moveTo>
                <a:lnTo>
                  <a:pt x="5455920" y="0"/>
                </a:lnTo>
              </a:path>
            </a:pathLst>
          </a:custGeom>
          <a:ln w="15239">
            <a:solidFill>
              <a:srgbClr val="CACACA"/>
            </a:solidFill>
          </a:ln>
        </p:spPr>
        <p:txBody>
          <a:bodyPr wrap="square" lIns="0" tIns="0" rIns="0" bIns="0" rtlCol="0"/>
          <a:lstStyle/>
          <a:p>
            <a:endParaRPr/>
          </a:p>
        </p:txBody>
      </p:sp>
      <p:pic>
        <p:nvPicPr>
          <p:cNvPr id="15" name="Picture 14">
            <a:extLst>
              <a:ext uri="{FF2B5EF4-FFF2-40B4-BE49-F238E27FC236}">
                <a16:creationId xmlns:a16="http://schemas.microsoft.com/office/drawing/2014/main" id="{CCADAF34-D573-41FC-ADBA-BC4222855ED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96050" y="0"/>
            <a:ext cx="4197350" cy="2324567"/>
          </a:xfrm>
          <a:prstGeom prst="rect">
            <a:avLst/>
          </a:prstGeom>
        </p:spPr>
      </p:pic>
      <p:pic>
        <p:nvPicPr>
          <p:cNvPr id="16" name="Picture 15">
            <a:extLst>
              <a:ext uri="{FF2B5EF4-FFF2-40B4-BE49-F238E27FC236}">
                <a16:creationId xmlns:a16="http://schemas.microsoft.com/office/drawing/2014/main" id="{556BBE8C-629A-48D9-B02C-97BC41AC4A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8481" y="2891110"/>
            <a:ext cx="4200585" cy="2267302"/>
          </a:xfrm>
          <a:prstGeom prst="rect">
            <a:avLst/>
          </a:prstGeom>
        </p:spPr>
      </p:pic>
      <p:pic>
        <p:nvPicPr>
          <p:cNvPr id="17" name="Picture 16">
            <a:extLst>
              <a:ext uri="{FF2B5EF4-FFF2-40B4-BE49-F238E27FC236}">
                <a16:creationId xmlns:a16="http://schemas.microsoft.com/office/drawing/2014/main" id="{6D9C7F9F-2DFD-414B-B7B3-824B12EF47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92815" y="5173759"/>
            <a:ext cx="4197350" cy="2389091"/>
          </a:xfrm>
          <a:prstGeom prst="rect">
            <a:avLst/>
          </a:prstGeom>
        </p:spPr>
      </p:pic>
      <p:sp>
        <p:nvSpPr>
          <p:cNvPr id="12" name="object 2">
            <a:extLst>
              <a:ext uri="{FF2B5EF4-FFF2-40B4-BE49-F238E27FC236}">
                <a16:creationId xmlns:a16="http://schemas.microsoft.com/office/drawing/2014/main" id="{3E087EAD-A938-45AB-96D5-3E21F6B181B9}"/>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0016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4054308241"/>
              </p:ext>
            </p:extLst>
          </p:nvPr>
        </p:nvGraphicFramePr>
        <p:xfrm>
          <a:off x="851840" y="484217"/>
          <a:ext cx="4266259" cy="6720840"/>
        </p:xfrm>
        <a:graphic>
          <a:graphicData uri="http://schemas.openxmlformats.org/drawingml/2006/table">
            <a:tbl>
              <a:tblPr firstRow="1" bandRow="1">
                <a:tableStyleId>{2D5ABB26-0587-4C30-8999-92F81FD0307C}</a:tableStyleId>
              </a:tblPr>
              <a:tblGrid>
                <a:gridCol w="3585500">
                  <a:extLst>
                    <a:ext uri="{9D8B030D-6E8A-4147-A177-3AD203B41FA5}">
                      <a16:colId xmlns:a16="http://schemas.microsoft.com/office/drawing/2014/main" val="20000"/>
                    </a:ext>
                  </a:extLst>
                </a:gridCol>
                <a:gridCol w="680759">
                  <a:extLst>
                    <a:ext uri="{9D8B030D-6E8A-4147-A177-3AD203B41FA5}">
                      <a16:colId xmlns:a16="http://schemas.microsoft.com/office/drawing/2014/main" val="20001"/>
                    </a:ext>
                  </a:extLst>
                </a:gridCol>
              </a:tblGrid>
              <a:tr h="540368">
                <a:tc>
                  <a:txBody>
                    <a:bodyPr/>
                    <a:lstStyle/>
                    <a:p>
                      <a:r>
                        <a:rPr lang="it-IT" sz="2000" b="1" i="0" spc="120" dirty="0">
                          <a:solidFill>
                            <a:srgbClr val="3E3F40"/>
                          </a:solidFill>
                          <a:latin typeface="Arial" panose="020B0604020202020204" pitchFamily="34" charset="0"/>
                          <a:ea typeface="+mj-ea"/>
                          <a:cs typeface="Arial" panose="020B0604020202020204" pitchFamily="34" charset="0"/>
                        </a:rPr>
                        <a:t>Index</a:t>
                      </a:r>
                      <a:endParaRPr lang="el-GR" sz="2000" b="1" i="0" spc="120" dirty="0">
                        <a:solidFill>
                          <a:srgbClr val="3E3F40"/>
                        </a:solidFill>
                        <a:latin typeface="Arial" panose="020B0604020202020204" pitchFamily="34" charset="0"/>
                        <a:ea typeface="+mj-ea"/>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l-GR">
                        <a:solidFill>
                          <a:schemeClr val="tx2">
                            <a:lumMod val="50000"/>
                          </a:schemeClr>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18880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200" b="1" kern="1200" spc="-5" dirty="0">
                          <a:solidFill>
                            <a:srgbClr val="3D3F3F"/>
                          </a:solidFill>
                          <a:latin typeface="Arial"/>
                          <a:ea typeface="+mn-ea"/>
                          <a:cs typeface="Arial"/>
                        </a:rPr>
                        <a:t>Athens</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Hotel Athens</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Perianth</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Parthenon &amp; Acropolis Museum Tour</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err="1">
                          <a:solidFill>
                            <a:srgbClr val="3D3F3F"/>
                          </a:solidFill>
                          <a:latin typeface="Arial"/>
                          <a:ea typeface="+mn-ea"/>
                          <a:cs typeface="Arial"/>
                        </a:rPr>
                        <a:t>Flavours</a:t>
                      </a:r>
                      <a:r>
                        <a:rPr lang="en-US" sz="1200" kern="1200" spc="-5" dirty="0">
                          <a:solidFill>
                            <a:srgbClr val="3D3F3F"/>
                          </a:solidFill>
                          <a:latin typeface="Arial"/>
                          <a:ea typeface="+mn-ea"/>
                          <a:cs typeface="Arial"/>
                        </a:rPr>
                        <a:t> of Athens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200" kern="1200" spc="-5" dirty="0">
                        <a:solidFill>
                          <a:srgbClr val="3D3F3F"/>
                        </a:solidFill>
                        <a:latin typeface="Arial"/>
                        <a:ea typeface="+mn-ea"/>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04</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05</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06</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07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18880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b="1" kern="1200" spc="-5" dirty="0">
                          <a:solidFill>
                            <a:srgbClr val="3D3F3F"/>
                          </a:solidFill>
                          <a:latin typeface="Arial"/>
                          <a:ea typeface="+mn-ea"/>
                          <a:cs typeface="Arial"/>
                        </a:rPr>
                        <a:t>Santorini</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Hotel Santorini</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Canaves </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Sunset Cruise</a:t>
                      </a:r>
                    </a:p>
                    <a:p>
                      <a:pPr marL="0" marR="0" lvl="0" indent="0" defTabSz="914400" eaLnBrk="1" fontAlgn="auto" latinLnBrk="0" hangingPunct="1">
                        <a:lnSpc>
                          <a:spcPct val="100000"/>
                        </a:lnSpc>
                        <a:spcBef>
                          <a:spcPts val="0"/>
                        </a:spcBef>
                        <a:spcAft>
                          <a:spcPts val="0"/>
                        </a:spcAft>
                        <a:buClrTx/>
                        <a:buSzTx/>
                        <a:buFontTx/>
                        <a:buNone/>
                        <a:tabLst/>
                        <a:defRPr/>
                      </a:pPr>
                      <a:r>
                        <a:rPr lang="en-GB" sz="1200" kern="1200" spc="-5" dirty="0">
                          <a:solidFill>
                            <a:srgbClr val="3D3F3F"/>
                          </a:solidFill>
                          <a:latin typeface="Arial"/>
                          <a:ea typeface="+mn-ea"/>
                          <a:cs typeface="Arial"/>
                        </a:rPr>
                        <a:t>Explore the beauty of the Cliff</a:t>
                      </a:r>
                      <a:endParaRPr lang="en-US" sz="1200" b="1"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09</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10</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11</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0173263"/>
                  </a:ext>
                </a:extLst>
              </a:tr>
              <a:tr h="118880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200" b="1" kern="1200" spc="-5" dirty="0">
                          <a:solidFill>
                            <a:srgbClr val="3D3F3F"/>
                          </a:solidFill>
                          <a:latin typeface="Arial"/>
                          <a:ea typeface="+mn-ea"/>
                          <a:cs typeface="Arial"/>
                        </a:rPr>
                        <a:t>Folegandros</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Hotel Folegandros</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Anemi</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Exploring </a:t>
                      </a:r>
                      <a:r>
                        <a:rPr lang="en-US" sz="1200" kern="1200" spc="-5" dirty="0" err="1">
                          <a:solidFill>
                            <a:srgbClr val="3D3F3F"/>
                          </a:solidFill>
                          <a:latin typeface="Arial"/>
                          <a:ea typeface="+mn-ea"/>
                          <a:cs typeface="Arial"/>
                        </a:rPr>
                        <a:t>Folegandros</a:t>
                      </a:r>
                      <a:endParaRPr lang="en-US"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200" kern="1200" spc="-5" dirty="0">
                        <a:solidFill>
                          <a:srgbClr val="3D3F3F"/>
                        </a:solidFill>
                        <a:latin typeface="Arial"/>
                        <a:ea typeface="+mn-ea"/>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14</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15</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16</a:t>
                      </a: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9928538"/>
                  </a:ext>
                </a:extLst>
              </a:tr>
              <a:tr h="118880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200" b="1" kern="1200" spc="-5" dirty="0">
                          <a:solidFill>
                            <a:srgbClr val="3D3F3F"/>
                          </a:solidFill>
                          <a:latin typeface="Arial"/>
                          <a:ea typeface="+mn-ea"/>
                          <a:cs typeface="Arial"/>
                        </a:rPr>
                        <a:t>Paros</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Hotels Paros</a:t>
                      </a:r>
                    </a:p>
                    <a:p>
                      <a:pPr marL="0" marR="0" lvl="0" indent="0" defTabSz="914400" eaLnBrk="1" fontAlgn="auto" latinLnBrk="0" hangingPunct="1">
                        <a:lnSpc>
                          <a:spcPct val="100000"/>
                        </a:lnSpc>
                        <a:spcBef>
                          <a:spcPts val="0"/>
                        </a:spcBef>
                        <a:spcAft>
                          <a:spcPts val="0"/>
                        </a:spcAft>
                        <a:buClrTx/>
                        <a:buSzTx/>
                        <a:buFontTx/>
                        <a:buNone/>
                        <a:tabLst/>
                        <a:defRPr/>
                      </a:pPr>
                      <a:r>
                        <a:rPr lang="it-IT" sz="1200" kern="1200" spc="-5" dirty="0">
                          <a:solidFill>
                            <a:srgbClr val="3D3F3F"/>
                          </a:solidFill>
                          <a:latin typeface="Arial"/>
                          <a:ea typeface="+mn-ea"/>
                          <a:cs typeface="Arial"/>
                        </a:rPr>
                        <a:t>Parilio</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Cooking Secrets from Paros</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Biking Tour </a:t>
                      </a:r>
                      <a:endParaRPr lang="it-IT"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200" kern="1200" spc="-5" dirty="0">
                        <a:solidFill>
                          <a:srgbClr val="3D3F3F"/>
                        </a:solidFill>
                        <a:latin typeface="Arial"/>
                        <a:ea typeface="+mn-ea"/>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18</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19</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20</a:t>
                      </a:r>
                    </a:p>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21</a:t>
                      </a: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5503240"/>
                  </a:ext>
                </a:extLst>
              </a:tr>
              <a:tr h="26796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Private Car Transfers</a:t>
                      </a: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22</a:t>
                      </a: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6796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Financial Offer</a:t>
                      </a: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23</a:t>
                      </a: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2070337"/>
                  </a:ext>
                </a:extLst>
              </a:tr>
              <a:tr h="438298">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b="1" kern="1200" spc="-5" dirty="0">
                          <a:solidFill>
                            <a:srgbClr val="3D3F3F"/>
                          </a:solidFill>
                          <a:latin typeface="Arial"/>
                          <a:ea typeface="+mn-ea"/>
                          <a:cs typeface="Arial"/>
                        </a:rPr>
                        <a:t>Contact Details</a:t>
                      </a:r>
                      <a:endParaRPr lang="el-GR" sz="1200" b="1"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kern="1200" spc="-5" dirty="0">
                          <a:solidFill>
                            <a:srgbClr val="3D3F3F"/>
                          </a:solidFill>
                          <a:latin typeface="Arial"/>
                          <a:ea typeface="+mn-ea"/>
                          <a:cs typeface="Arial"/>
                        </a:rPr>
                        <a:t>24</a:t>
                      </a: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2313458"/>
                  </a:ext>
                </a:extLst>
              </a:tr>
              <a:tr h="438298">
                <a:tc>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l-GR" sz="1200" b="1"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l-GR" sz="1200" kern="1200" spc="-5" dirty="0">
                        <a:solidFill>
                          <a:srgbClr val="3D3F3F"/>
                        </a:solidFill>
                        <a:latin typeface="Arial"/>
                        <a:ea typeface="+mn-ea"/>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7175776"/>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73466" y="573310"/>
            <a:ext cx="5609337" cy="382156"/>
          </a:xfrm>
          <a:prstGeom prst="rect">
            <a:avLst/>
          </a:prstGeom>
        </p:spPr>
        <p:txBody>
          <a:bodyPr vert="horz" wrap="square" lIns="0" tIns="12700" rIns="0" bIns="0" rtlCol="0">
            <a:spAutoFit/>
          </a:bodyPr>
          <a:lstStyle/>
          <a:p>
            <a:pPr marL="25400">
              <a:spcBef>
                <a:spcPts val="100"/>
              </a:spcBef>
            </a:pPr>
            <a:r>
              <a:rPr lang="en-GB" sz="2400" spc="120" dirty="0">
                <a:solidFill>
                  <a:srgbClr val="3E3F40"/>
                </a:solidFill>
                <a:latin typeface="Arial" panose="020B0604020202020204" pitchFamily="34" charset="0"/>
                <a:cs typeface="Arial" panose="020B0604020202020204" pitchFamily="34" charset="0"/>
              </a:rPr>
              <a:t>Cooking Secrets from Paros</a:t>
            </a:r>
          </a:p>
        </p:txBody>
      </p:sp>
      <p:sp>
        <p:nvSpPr>
          <p:cNvPr id="13" name="object 4"/>
          <p:cNvSpPr txBox="1"/>
          <p:nvPr/>
        </p:nvSpPr>
        <p:spPr>
          <a:xfrm>
            <a:off x="873466" y="1395580"/>
            <a:ext cx="5609337" cy="3302635"/>
          </a:xfrm>
          <a:prstGeom prst="rect">
            <a:avLst/>
          </a:prstGeom>
        </p:spPr>
        <p:txBody>
          <a:bodyPr vert="horz" wrap="square" lIns="0" tIns="12700" rIns="0" bIns="0" rtlCol="0">
            <a:spAutoFit/>
          </a:bodyPr>
          <a:lstStyle/>
          <a:p>
            <a:pPr marL="12700" marR="5080" algn="just">
              <a:lnSpc>
                <a:spcPct val="150000"/>
              </a:lnSpc>
            </a:pPr>
            <a:r>
              <a:rPr lang="en-GB" sz="1200" spc="-5" dirty="0">
                <a:solidFill>
                  <a:srgbClr val="3D3F3F"/>
                </a:solidFill>
                <a:latin typeface="Arial"/>
                <a:cs typeface="Arial"/>
              </a:rPr>
              <a:t>Everyone knows that Greek cuisine is among the best in the world! But we know  recreating the quality and style of food when you return home is not so  easy....until now!</a:t>
            </a:r>
          </a:p>
          <a:p>
            <a:pPr marL="12700" marR="5080" algn="just">
              <a:lnSpc>
                <a:spcPct val="150000"/>
              </a:lnSpc>
            </a:pPr>
            <a:r>
              <a:rPr lang="en-GB" sz="1200" spc="-5" dirty="0">
                <a:solidFill>
                  <a:srgbClr val="3D3F3F"/>
                </a:solidFill>
                <a:latin typeface="Arial"/>
                <a:cs typeface="Arial"/>
              </a:rPr>
              <a:t>We offer an authentic cooking lesson with a friendly local professional. Whatever  your tastes; we provide a range of 3 traditional Greek dishes for you that  represent the very best of Hellenic cooking, once mastered you will be ready to  impress your friends and family at home. We will join you at your villa or we can  provide a fantastic kitchen.</a:t>
            </a:r>
          </a:p>
          <a:p>
            <a:pPr marL="12700" marR="5080" algn="just">
              <a:lnSpc>
                <a:spcPct val="150000"/>
              </a:lnSpc>
            </a:pPr>
            <a:r>
              <a:rPr lang="en-GB" sz="1200" spc="-5" dirty="0">
                <a:solidFill>
                  <a:srgbClr val="3D3F3F"/>
                </a:solidFill>
                <a:latin typeface="Arial"/>
                <a:cs typeface="Arial"/>
              </a:rPr>
              <a:t>Our chef does so much more than simply teach you the recipes, she will explain  about the local produce and the history of the dishes and once you have  prepared your dishes you can sit back and relax with a glass of quality local wine.  This activity is great fun for families, couples or groups of friends.</a:t>
            </a:r>
          </a:p>
        </p:txBody>
      </p:sp>
      <p:sp>
        <p:nvSpPr>
          <p:cNvPr id="14" name="object 5"/>
          <p:cNvSpPr txBox="1"/>
          <p:nvPr/>
        </p:nvSpPr>
        <p:spPr>
          <a:xfrm>
            <a:off x="851840" y="4831053"/>
            <a:ext cx="5256859" cy="2206823"/>
          </a:xfrm>
          <a:prstGeom prst="rect">
            <a:avLst/>
          </a:prstGeom>
        </p:spPr>
        <p:txBody>
          <a:bodyPr vert="horz" wrap="square" lIns="0" tIns="24765" rIns="0" bIns="0" rtlCol="0">
            <a:spAutoFit/>
          </a:bodyPr>
          <a:lstStyle/>
          <a:p>
            <a:pPr marL="12700">
              <a:lnSpc>
                <a:spcPct val="150000"/>
              </a:lnSpc>
              <a:spcBef>
                <a:spcPts val="5"/>
              </a:spcBef>
            </a:pPr>
            <a:r>
              <a:rPr sz="1200" b="1" spc="-5" dirty="0">
                <a:solidFill>
                  <a:schemeClr val="tx2">
                    <a:lumMod val="50000"/>
                  </a:schemeClr>
                </a:solidFill>
                <a:latin typeface="Arial"/>
                <a:cs typeface="Arial"/>
              </a:rPr>
              <a:t>Includes:</a:t>
            </a:r>
            <a:endParaRPr sz="1200" dirty="0">
              <a:solidFill>
                <a:schemeClr val="tx2">
                  <a:lumMod val="50000"/>
                </a:schemeClr>
              </a:solidFill>
              <a:latin typeface="Arial"/>
              <a:cs typeface="Arial"/>
            </a:endParaRP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All taxes</a:t>
            </a: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Duration: 3 hours</a:t>
            </a: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Local professional cook to provide cooking lesson of 4 traditional Greek  dishes, includes all ingredients</a:t>
            </a: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Road transfers with BMW SUV OR Mercedes minivan </a:t>
            </a: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Notebooks</a:t>
            </a: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Wine tasting</a:t>
            </a: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Greek coffee</a:t>
            </a:r>
          </a:p>
          <a:p>
            <a:pPr marL="253365" indent="-229235">
              <a:buFont typeface="Arial" panose="020B0604020202020204" pitchFamily="34" charset="0"/>
              <a:buChar char="•"/>
              <a:tabLst>
                <a:tab pos="253365" algn="l"/>
                <a:tab pos="254000" algn="l"/>
              </a:tabLst>
            </a:pPr>
            <a:r>
              <a:rPr lang="en-GB" sz="1200" spc="-5" dirty="0">
                <a:solidFill>
                  <a:srgbClr val="3D3F3F"/>
                </a:solidFill>
                <a:latin typeface="Arial"/>
                <a:cs typeface="Arial"/>
              </a:rPr>
              <a:t>Juice and mineral water</a:t>
            </a:r>
          </a:p>
          <a:p>
            <a:pPr marL="24130">
              <a:lnSpc>
                <a:spcPct val="150000"/>
              </a:lnSpc>
              <a:tabLst>
                <a:tab pos="253365" algn="l"/>
                <a:tab pos="254000" algn="l"/>
              </a:tabLst>
            </a:pPr>
            <a:r>
              <a:rPr lang="en-GB" sz="1200" b="1" spc="-5" dirty="0">
                <a:solidFill>
                  <a:schemeClr val="tx2">
                    <a:lumMod val="50000"/>
                  </a:schemeClr>
                </a:solidFill>
                <a:latin typeface="Arial"/>
                <a:cs typeface="Arial"/>
              </a:rPr>
              <a:t>Cancellation Policy: </a:t>
            </a:r>
            <a:r>
              <a:rPr lang="en-GB" sz="1200" spc="-5" dirty="0">
                <a:solidFill>
                  <a:srgbClr val="3D3F3F"/>
                </a:solidFill>
                <a:latin typeface="Arial"/>
                <a:cs typeface="Arial"/>
              </a:rPr>
              <a:t>92 days </a:t>
            </a:r>
            <a:r>
              <a:rPr lang="en-GB" sz="1200" spc="5" dirty="0">
                <a:solidFill>
                  <a:srgbClr val="3D3F3F"/>
                </a:solidFill>
                <a:latin typeface="Arial"/>
                <a:cs typeface="Arial"/>
              </a:rPr>
              <a:t>prior </a:t>
            </a:r>
            <a:r>
              <a:rPr lang="en-GB" sz="1200" dirty="0">
                <a:solidFill>
                  <a:srgbClr val="3D3F3F"/>
                </a:solidFill>
                <a:latin typeface="Arial"/>
                <a:cs typeface="Arial"/>
              </a:rPr>
              <a:t>to the</a:t>
            </a:r>
            <a:r>
              <a:rPr lang="en-GB" sz="1200" spc="-130" dirty="0">
                <a:solidFill>
                  <a:srgbClr val="3D3F3F"/>
                </a:solidFill>
                <a:latin typeface="Arial"/>
                <a:cs typeface="Arial"/>
              </a:rPr>
              <a:t> </a:t>
            </a:r>
            <a:r>
              <a:rPr lang="en-GB" sz="1200" dirty="0">
                <a:solidFill>
                  <a:srgbClr val="3D3F3F"/>
                </a:solidFill>
                <a:latin typeface="Arial"/>
                <a:cs typeface="Arial"/>
              </a:rPr>
              <a:t>tour</a:t>
            </a:r>
            <a:endParaRPr lang="en-GB" sz="1200" dirty="0">
              <a:solidFill>
                <a:prstClr val="black"/>
              </a:solidFill>
              <a:latin typeface="Arial"/>
              <a:cs typeface="Arial"/>
            </a:endParaRPr>
          </a:p>
        </p:txBody>
      </p:sp>
      <p:sp>
        <p:nvSpPr>
          <p:cNvPr id="15" name="object 7"/>
          <p:cNvSpPr/>
          <p:nvPr/>
        </p:nvSpPr>
        <p:spPr>
          <a:xfrm>
            <a:off x="7120128" y="3407664"/>
            <a:ext cx="3572510" cy="762000"/>
          </a:xfrm>
          <a:custGeom>
            <a:avLst/>
            <a:gdLst/>
            <a:ahLst/>
            <a:cxnLst/>
            <a:rect l="l" t="t" r="r" b="b"/>
            <a:pathLst>
              <a:path w="3572509" h="762000">
                <a:moveTo>
                  <a:pt x="0" y="0"/>
                </a:moveTo>
                <a:lnTo>
                  <a:pt x="3572255" y="0"/>
                </a:lnTo>
                <a:lnTo>
                  <a:pt x="3572255" y="762000"/>
                </a:lnTo>
                <a:lnTo>
                  <a:pt x="0" y="762000"/>
                </a:lnTo>
                <a:lnTo>
                  <a:pt x="0" y="0"/>
                </a:lnTo>
                <a:close/>
              </a:path>
            </a:pathLst>
          </a:custGeom>
          <a:solidFill>
            <a:srgbClr val="CACACA"/>
          </a:solidFill>
        </p:spPr>
        <p:txBody>
          <a:bodyPr wrap="square" lIns="0" tIns="0" rIns="0" bIns="0" rtlCol="0"/>
          <a:lstStyle/>
          <a:p>
            <a:endParaRPr/>
          </a:p>
        </p:txBody>
      </p:sp>
      <p:sp>
        <p:nvSpPr>
          <p:cNvPr id="16" name="object 8"/>
          <p:cNvSpPr txBox="1"/>
          <p:nvPr/>
        </p:nvSpPr>
        <p:spPr>
          <a:xfrm>
            <a:off x="7271181" y="3690592"/>
            <a:ext cx="3268472" cy="196144"/>
          </a:xfrm>
          <a:prstGeom prst="rect">
            <a:avLst/>
          </a:prstGeom>
        </p:spPr>
        <p:txBody>
          <a:bodyPr vert="horz" wrap="square" lIns="0" tIns="12700" rIns="0" bIns="0" rtlCol="0">
            <a:spAutoFit/>
          </a:bodyPr>
          <a:lstStyle/>
          <a:p>
            <a:pPr marL="12700" marR="546100">
              <a:lnSpc>
                <a:spcPct val="107100"/>
              </a:lnSpc>
              <a:spcBef>
                <a:spcPts val="5"/>
              </a:spcBef>
            </a:pPr>
            <a:r>
              <a:rPr lang="en-GB" sz="1200" i="1" spc="-5" dirty="0">
                <a:solidFill>
                  <a:srgbClr val="FFFFFF"/>
                </a:solidFill>
                <a:latin typeface="Arial"/>
                <a:cs typeface="Arial"/>
              </a:rPr>
              <a:t>Cooking Secrets from Paros</a:t>
            </a:r>
          </a:p>
        </p:txBody>
      </p:sp>
      <p:sp>
        <p:nvSpPr>
          <p:cNvPr id="11" name="object 11">
            <a:extLst>
              <a:ext uri="{FF2B5EF4-FFF2-40B4-BE49-F238E27FC236}">
                <a16:creationId xmlns:a16="http://schemas.microsoft.com/office/drawing/2014/main" id="{E2FB3326-382A-4131-8EA9-5768B3E557D6}"/>
              </a:ext>
            </a:extLst>
          </p:cNvPr>
          <p:cNvSpPr/>
          <p:nvPr/>
        </p:nvSpPr>
        <p:spPr>
          <a:xfrm>
            <a:off x="778676" y="4808190"/>
            <a:ext cx="5798915" cy="45726"/>
          </a:xfrm>
          <a:custGeom>
            <a:avLst/>
            <a:gdLst/>
            <a:ahLst/>
            <a:cxnLst/>
            <a:rect l="l" t="t" r="r" b="b"/>
            <a:pathLst>
              <a:path w="5514340">
                <a:moveTo>
                  <a:pt x="0" y="0"/>
                </a:moveTo>
                <a:lnTo>
                  <a:pt x="5513832" y="0"/>
                </a:lnTo>
              </a:path>
            </a:pathLst>
          </a:custGeom>
          <a:ln w="15240">
            <a:solidFill>
              <a:srgbClr val="CACACA"/>
            </a:solidFill>
          </a:ln>
        </p:spPr>
        <p:txBody>
          <a:bodyPr wrap="square" lIns="0" tIns="0" rIns="0" bIns="0" rtlCol="0"/>
          <a:lstStyle/>
          <a:p>
            <a:endParaRPr sz="1799"/>
          </a:p>
        </p:txBody>
      </p:sp>
      <p:sp>
        <p:nvSpPr>
          <p:cNvPr id="21" name="object 3">
            <a:extLst>
              <a:ext uri="{FF2B5EF4-FFF2-40B4-BE49-F238E27FC236}">
                <a16:creationId xmlns:a16="http://schemas.microsoft.com/office/drawing/2014/main" id="{4AE9566D-32EE-4EC4-A166-EE981782CEF6}"/>
              </a:ext>
            </a:extLst>
          </p:cNvPr>
          <p:cNvSpPr txBox="1"/>
          <p:nvPr/>
        </p:nvSpPr>
        <p:spPr>
          <a:xfrm>
            <a:off x="873466" y="975017"/>
            <a:ext cx="2034834" cy="259686"/>
          </a:xfrm>
          <a:prstGeom prst="rect">
            <a:avLst/>
          </a:prstGeom>
        </p:spPr>
        <p:txBody>
          <a:bodyPr vert="horz" wrap="square" lIns="0" tIns="13335" rIns="0" bIns="0" rtlCol="0">
            <a:spAutoFit/>
          </a:bodyPr>
          <a:lstStyle/>
          <a:p>
            <a:pPr marL="24765">
              <a:lnSpc>
                <a:spcPct val="100000"/>
              </a:lnSpc>
              <a:spcBef>
                <a:spcPts val="105"/>
              </a:spcBef>
            </a:pPr>
            <a:r>
              <a:rPr lang="en-US" sz="1600" i="1" spc="105" dirty="0">
                <a:solidFill>
                  <a:srgbClr val="3D3F3F"/>
                </a:solidFill>
                <a:latin typeface="Arial"/>
                <a:cs typeface="Arial"/>
              </a:rPr>
              <a:t>Paros</a:t>
            </a:r>
            <a:endParaRPr sz="1600" dirty="0">
              <a:latin typeface="Arial"/>
              <a:cs typeface="Arial"/>
            </a:endParaRPr>
          </a:p>
        </p:txBody>
      </p:sp>
      <p:sp>
        <p:nvSpPr>
          <p:cNvPr id="17" name="object 11">
            <a:extLst>
              <a:ext uri="{FF2B5EF4-FFF2-40B4-BE49-F238E27FC236}">
                <a16:creationId xmlns:a16="http://schemas.microsoft.com/office/drawing/2014/main" id="{AA2AB02F-5A37-4224-B807-66A3F57D5B95}"/>
              </a:ext>
            </a:extLst>
          </p:cNvPr>
          <p:cNvSpPr/>
          <p:nvPr/>
        </p:nvSpPr>
        <p:spPr>
          <a:xfrm>
            <a:off x="7120128" y="4206240"/>
            <a:ext cx="3572255" cy="331012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9" name="object 10">
            <a:extLst>
              <a:ext uri="{FF2B5EF4-FFF2-40B4-BE49-F238E27FC236}">
                <a16:creationId xmlns:a16="http://schemas.microsoft.com/office/drawing/2014/main" id="{74E116C3-C880-4F26-ACAF-6CF2549C02F1}"/>
              </a:ext>
            </a:extLst>
          </p:cNvPr>
          <p:cNvSpPr/>
          <p:nvPr/>
        </p:nvSpPr>
        <p:spPr>
          <a:xfrm>
            <a:off x="7120128" y="-9818"/>
            <a:ext cx="3572255" cy="336804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 name="object 2">
            <a:extLst>
              <a:ext uri="{FF2B5EF4-FFF2-40B4-BE49-F238E27FC236}">
                <a16:creationId xmlns:a16="http://schemas.microsoft.com/office/drawing/2014/main" id="{F1D7E95F-CBFF-4517-B3D3-D75C785F92FB}"/>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9436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73466" y="573310"/>
            <a:ext cx="5609337" cy="382156"/>
          </a:xfrm>
          <a:prstGeom prst="rect">
            <a:avLst/>
          </a:prstGeom>
        </p:spPr>
        <p:txBody>
          <a:bodyPr vert="horz" wrap="square" lIns="0" tIns="12700" rIns="0" bIns="0" rtlCol="0">
            <a:spAutoFit/>
          </a:bodyPr>
          <a:lstStyle/>
          <a:p>
            <a:pPr marL="25400">
              <a:spcBef>
                <a:spcPts val="100"/>
              </a:spcBef>
            </a:pPr>
            <a:r>
              <a:rPr lang="en-GB" sz="2400" spc="120" dirty="0">
                <a:solidFill>
                  <a:srgbClr val="3E3F40"/>
                </a:solidFill>
                <a:latin typeface="Arial" panose="020B0604020202020204" pitchFamily="34" charset="0"/>
                <a:cs typeface="Arial" panose="020B0604020202020204" pitchFamily="34" charset="0"/>
              </a:rPr>
              <a:t>Biking Tour</a:t>
            </a:r>
          </a:p>
        </p:txBody>
      </p:sp>
      <p:sp>
        <p:nvSpPr>
          <p:cNvPr id="13" name="object 4"/>
          <p:cNvSpPr txBox="1"/>
          <p:nvPr/>
        </p:nvSpPr>
        <p:spPr>
          <a:xfrm>
            <a:off x="873466" y="1395580"/>
            <a:ext cx="5609337" cy="2748638"/>
          </a:xfrm>
          <a:prstGeom prst="rect">
            <a:avLst/>
          </a:prstGeom>
        </p:spPr>
        <p:txBody>
          <a:bodyPr vert="horz" wrap="square" lIns="0" tIns="12700" rIns="0" bIns="0" rtlCol="0">
            <a:spAutoFit/>
          </a:bodyPr>
          <a:lstStyle/>
          <a:p>
            <a:pPr marL="12700" marR="5080" algn="just">
              <a:lnSpc>
                <a:spcPct val="150000"/>
              </a:lnSpc>
            </a:pPr>
            <a:r>
              <a:rPr lang="en-GB" sz="1200" spc="-5" dirty="0">
                <a:solidFill>
                  <a:srgbClr val="3D3F3F"/>
                </a:solidFill>
                <a:latin typeface="Arial"/>
                <a:cs typeface="Arial"/>
              </a:rPr>
              <a:t>Join us for a bicycle tour around some of the most iconic spots of Paros. </a:t>
            </a:r>
          </a:p>
          <a:p>
            <a:pPr marL="12700" marR="5080" algn="just">
              <a:lnSpc>
                <a:spcPct val="150000"/>
              </a:lnSpc>
            </a:pPr>
            <a:r>
              <a:rPr lang="en-GB" sz="1200" spc="-5" dirty="0">
                <a:solidFill>
                  <a:srgbClr val="3D3F3F"/>
                </a:solidFill>
                <a:latin typeface="Arial"/>
                <a:cs typeface="Arial"/>
              </a:rPr>
              <a:t>Our experienced local guide will take you on a three hour journey around some of Paros' beautiful traditional villages, the famous ancient quarries and monuments. </a:t>
            </a:r>
          </a:p>
          <a:p>
            <a:pPr marL="12700" marR="5080" algn="just">
              <a:lnSpc>
                <a:spcPct val="150000"/>
              </a:lnSpc>
            </a:pPr>
            <a:r>
              <a:rPr lang="en-GB" sz="1200" spc="-5" dirty="0">
                <a:solidFill>
                  <a:srgbClr val="3D3F3F"/>
                </a:solidFill>
                <a:latin typeface="Arial"/>
                <a:cs typeface="Arial"/>
              </a:rPr>
              <a:t>Starting in the villages of </a:t>
            </a:r>
            <a:r>
              <a:rPr lang="en-GB" sz="1200" spc="-5" dirty="0" err="1">
                <a:solidFill>
                  <a:srgbClr val="3D3F3F"/>
                </a:solidFill>
                <a:latin typeface="Arial"/>
                <a:cs typeface="Arial"/>
              </a:rPr>
              <a:t>Lefkes</a:t>
            </a:r>
            <a:r>
              <a:rPr lang="en-GB" sz="1200" spc="-5" dirty="0">
                <a:solidFill>
                  <a:srgbClr val="3D3F3F"/>
                </a:solidFill>
                <a:latin typeface="Arial"/>
                <a:cs typeface="Arial"/>
              </a:rPr>
              <a:t> in the centre of the </a:t>
            </a:r>
            <a:r>
              <a:rPr lang="en-GB" sz="1200" spc="-5" dirty="0" err="1">
                <a:solidFill>
                  <a:srgbClr val="3D3F3F"/>
                </a:solidFill>
                <a:latin typeface="Arial"/>
                <a:cs typeface="Arial"/>
              </a:rPr>
              <a:t>islandyou</a:t>
            </a:r>
            <a:r>
              <a:rPr lang="en-GB" sz="1200" spc="-5" dirty="0">
                <a:solidFill>
                  <a:srgbClr val="3D3F3F"/>
                </a:solidFill>
                <a:latin typeface="Arial"/>
                <a:cs typeface="Arial"/>
              </a:rPr>
              <a:t> will gently descend finishing in the magical town of </a:t>
            </a:r>
            <a:r>
              <a:rPr lang="en-GB" sz="1200" spc="-5" dirty="0" err="1">
                <a:solidFill>
                  <a:srgbClr val="3D3F3F"/>
                </a:solidFill>
                <a:latin typeface="Arial"/>
                <a:cs typeface="Arial"/>
              </a:rPr>
              <a:t>Naoussa</a:t>
            </a:r>
            <a:r>
              <a:rPr lang="en-GB" sz="1200" spc="-5" dirty="0">
                <a:solidFill>
                  <a:srgbClr val="3D3F3F"/>
                </a:solidFill>
                <a:latin typeface="Arial"/>
                <a:cs typeface="Arial"/>
              </a:rPr>
              <a:t>, in a period of over 3 hours. </a:t>
            </a:r>
          </a:p>
          <a:p>
            <a:pPr marL="12700" marR="5080" algn="just">
              <a:lnSpc>
                <a:spcPct val="150000"/>
              </a:lnSpc>
            </a:pPr>
            <a:r>
              <a:rPr lang="en-GB" sz="1200" spc="-5" dirty="0">
                <a:solidFill>
                  <a:srgbClr val="3D3F3F"/>
                </a:solidFill>
                <a:latin typeface="Arial"/>
                <a:cs typeface="Arial"/>
              </a:rPr>
              <a:t>What is really special about this tour is that it is 95% off-road, making it safe and accessible for all ages and abilities. </a:t>
            </a:r>
          </a:p>
          <a:p>
            <a:pPr marL="12700" marR="5080" algn="just">
              <a:lnSpc>
                <a:spcPct val="150000"/>
              </a:lnSpc>
            </a:pPr>
            <a:r>
              <a:rPr lang="en-GB" sz="1200" spc="-5" dirty="0">
                <a:solidFill>
                  <a:srgbClr val="3D3F3F"/>
                </a:solidFill>
                <a:latin typeface="Arial"/>
                <a:cs typeface="Arial"/>
              </a:rPr>
              <a:t>We provide the bike and helmet  for you and all you need in between. </a:t>
            </a:r>
          </a:p>
          <a:p>
            <a:pPr marL="12700" marR="5080" algn="just">
              <a:lnSpc>
                <a:spcPct val="150000"/>
              </a:lnSpc>
            </a:pPr>
            <a:endParaRPr lang="en-GB" sz="1200" spc="-5" dirty="0">
              <a:solidFill>
                <a:srgbClr val="3D3F3F"/>
              </a:solidFill>
              <a:latin typeface="Arial"/>
              <a:cs typeface="Arial"/>
            </a:endParaRPr>
          </a:p>
          <a:p>
            <a:pPr marL="12700" marR="5080" algn="just">
              <a:lnSpc>
                <a:spcPct val="150000"/>
              </a:lnSpc>
            </a:pPr>
            <a:r>
              <a:rPr lang="en-GB" sz="1200" dirty="0">
                <a:solidFill>
                  <a:srgbClr val="3D3F3F"/>
                </a:solidFill>
                <a:latin typeface="Arial"/>
                <a:cs typeface="Arial"/>
              </a:rPr>
              <a:t>*</a:t>
            </a:r>
            <a:r>
              <a:rPr lang="en-GB" sz="1200" i="1" dirty="0">
                <a:solidFill>
                  <a:srgbClr val="3D3F3F"/>
                </a:solidFill>
                <a:latin typeface="Arial"/>
                <a:cs typeface="Arial"/>
              </a:rPr>
              <a:t>Appropriate </a:t>
            </a:r>
            <a:r>
              <a:rPr lang="en-GB" sz="1200" i="1" spc="-5" dirty="0">
                <a:solidFill>
                  <a:srgbClr val="3D3F3F"/>
                </a:solidFill>
                <a:latin typeface="Arial"/>
                <a:cs typeface="Arial"/>
              </a:rPr>
              <a:t>shoes and sport clothing </a:t>
            </a:r>
            <a:r>
              <a:rPr lang="en-GB" sz="1200" i="1" dirty="0">
                <a:solidFill>
                  <a:srgbClr val="3D3F3F"/>
                </a:solidFill>
                <a:latin typeface="Arial"/>
                <a:cs typeface="Arial"/>
              </a:rPr>
              <a:t>are</a:t>
            </a:r>
            <a:r>
              <a:rPr lang="en-GB" sz="1200" i="1" spc="-145" dirty="0">
                <a:solidFill>
                  <a:srgbClr val="3D3F3F"/>
                </a:solidFill>
                <a:latin typeface="Arial"/>
                <a:cs typeface="Arial"/>
              </a:rPr>
              <a:t> </a:t>
            </a:r>
            <a:r>
              <a:rPr lang="en-GB" sz="1200" i="1" spc="-5" dirty="0">
                <a:solidFill>
                  <a:srgbClr val="3D3F3F"/>
                </a:solidFill>
                <a:latin typeface="Arial"/>
                <a:cs typeface="Arial"/>
              </a:rPr>
              <a:t>needed</a:t>
            </a:r>
            <a:endParaRPr lang="en-GB" sz="1200" i="1" dirty="0">
              <a:latin typeface="Arial"/>
              <a:cs typeface="Arial"/>
            </a:endParaRPr>
          </a:p>
        </p:txBody>
      </p:sp>
      <p:sp>
        <p:nvSpPr>
          <p:cNvPr id="14" name="object 5"/>
          <p:cNvSpPr txBox="1"/>
          <p:nvPr/>
        </p:nvSpPr>
        <p:spPr>
          <a:xfrm>
            <a:off x="873466" y="4516333"/>
            <a:ext cx="5256859" cy="2053767"/>
          </a:xfrm>
          <a:prstGeom prst="rect">
            <a:avLst/>
          </a:prstGeom>
        </p:spPr>
        <p:txBody>
          <a:bodyPr vert="horz" wrap="square" lIns="0" tIns="24765" rIns="0" bIns="0" rtlCol="0">
            <a:spAutoFit/>
          </a:bodyPr>
          <a:lstStyle/>
          <a:p>
            <a:pPr marL="12700">
              <a:lnSpc>
                <a:spcPct val="150000"/>
              </a:lnSpc>
              <a:spcBef>
                <a:spcPts val="5"/>
              </a:spcBef>
            </a:pPr>
            <a:r>
              <a:rPr sz="1200" b="1" spc="-5" dirty="0">
                <a:solidFill>
                  <a:schemeClr val="tx2">
                    <a:lumMod val="50000"/>
                  </a:schemeClr>
                </a:solidFill>
                <a:latin typeface="Arial"/>
                <a:cs typeface="Arial"/>
              </a:rPr>
              <a:t>Includes:</a:t>
            </a:r>
            <a:endParaRPr sz="1200" dirty="0">
              <a:solidFill>
                <a:schemeClr val="tx2">
                  <a:lumMod val="50000"/>
                </a:schemeClr>
              </a:solidFill>
              <a:latin typeface="Arial"/>
              <a:cs typeface="Arial"/>
            </a:endParaRPr>
          </a:p>
          <a:p>
            <a:pPr marL="253365" indent="-229235">
              <a:spcBef>
                <a:spcPts val="50"/>
              </a:spcBef>
              <a:buFontTx/>
              <a:buChar char="•"/>
              <a:tabLst>
                <a:tab pos="253365" algn="l"/>
                <a:tab pos="254000" algn="l"/>
              </a:tabLst>
            </a:pPr>
            <a:r>
              <a:rPr lang="en-GB" sz="1200" dirty="0">
                <a:solidFill>
                  <a:srgbClr val="3D3F3F"/>
                </a:solidFill>
                <a:latin typeface="Arial"/>
                <a:cs typeface="Arial"/>
              </a:rPr>
              <a:t>All</a:t>
            </a:r>
            <a:r>
              <a:rPr lang="en-GB" sz="1200" spc="-30" dirty="0">
                <a:solidFill>
                  <a:srgbClr val="3D3F3F"/>
                </a:solidFill>
                <a:latin typeface="Arial"/>
                <a:cs typeface="Arial"/>
              </a:rPr>
              <a:t> </a:t>
            </a:r>
            <a:r>
              <a:rPr lang="en-GB" sz="1200" spc="-5" dirty="0">
                <a:solidFill>
                  <a:srgbClr val="3D3F3F"/>
                </a:solidFill>
                <a:latin typeface="Arial"/>
                <a:cs typeface="Arial"/>
              </a:rPr>
              <a:t>taxes</a:t>
            </a:r>
          </a:p>
          <a:p>
            <a:pPr marL="253365" indent="-229235">
              <a:lnSpc>
                <a:spcPct val="100000"/>
              </a:lnSpc>
              <a:spcBef>
                <a:spcPts val="50"/>
              </a:spcBef>
              <a:buChar char="•"/>
              <a:tabLst>
                <a:tab pos="253365" algn="l"/>
                <a:tab pos="254000" algn="l"/>
              </a:tabLst>
            </a:pPr>
            <a:r>
              <a:rPr lang="en-GB" sz="1200" spc="-5" dirty="0">
                <a:solidFill>
                  <a:srgbClr val="3D3F3F"/>
                </a:solidFill>
                <a:latin typeface="Arial"/>
                <a:cs typeface="Arial"/>
              </a:rPr>
              <a:t>Duration: 3 </a:t>
            </a:r>
            <a:r>
              <a:rPr lang="en-GB" sz="1200" spc="5" dirty="0">
                <a:solidFill>
                  <a:srgbClr val="3D3F3F"/>
                </a:solidFill>
                <a:latin typeface="Arial"/>
                <a:cs typeface="Arial"/>
              </a:rPr>
              <a:t>hours</a:t>
            </a:r>
            <a:endParaRPr lang="en-GB" sz="1200" dirty="0">
              <a:latin typeface="Arial"/>
              <a:cs typeface="Arial"/>
            </a:endParaRPr>
          </a:p>
          <a:p>
            <a:pPr marL="253365" indent="-229235">
              <a:spcBef>
                <a:spcPts val="70"/>
              </a:spcBef>
              <a:buFontTx/>
              <a:buChar char="•"/>
              <a:tabLst>
                <a:tab pos="253365" algn="l"/>
                <a:tab pos="254000" algn="l"/>
              </a:tabLst>
            </a:pPr>
            <a:r>
              <a:rPr lang="en-GB" sz="1200" spc="-5" dirty="0">
                <a:solidFill>
                  <a:srgbClr val="3D3F3F"/>
                </a:solidFill>
                <a:latin typeface="Arial"/>
                <a:cs typeface="Arial"/>
              </a:rPr>
              <a:t>Experienced guide</a:t>
            </a:r>
          </a:p>
          <a:p>
            <a:pPr marL="253365" indent="-229235">
              <a:spcBef>
                <a:spcPts val="70"/>
              </a:spcBef>
              <a:buFontTx/>
              <a:buChar char="•"/>
              <a:tabLst>
                <a:tab pos="253365" algn="l"/>
                <a:tab pos="254000" algn="l"/>
              </a:tabLst>
            </a:pPr>
            <a:r>
              <a:rPr lang="en-GB" sz="1200" spc="-5" dirty="0">
                <a:solidFill>
                  <a:srgbClr val="3D3F3F"/>
                </a:solidFill>
                <a:latin typeface="Arial"/>
                <a:cs typeface="Arial"/>
              </a:rPr>
              <a:t>Equipment (includes bicycles &amp; helmets)</a:t>
            </a:r>
          </a:p>
          <a:p>
            <a:pPr marL="253365" indent="-229235">
              <a:spcBef>
                <a:spcPts val="70"/>
              </a:spcBef>
              <a:buFontTx/>
              <a:buChar char="•"/>
              <a:tabLst>
                <a:tab pos="253365" algn="l"/>
                <a:tab pos="254000" algn="l"/>
              </a:tabLst>
            </a:pPr>
            <a:r>
              <a:rPr lang="en-GB" sz="1200" spc="-5" dirty="0">
                <a:solidFill>
                  <a:srgbClr val="3D3F3F"/>
                </a:solidFill>
                <a:latin typeface="Arial"/>
                <a:cs typeface="Arial"/>
              </a:rPr>
              <a:t>Mineral water (1L / person)</a:t>
            </a:r>
          </a:p>
          <a:p>
            <a:pPr marL="253365" indent="-229235">
              <a:spcBef>
                <a:spcPts val="70"/>
              </a:spcBef>
              <a:buFontTx/>
              <a:buChar char="•"/>
              <a:tabLst>
                <a:tab pos="253365" algn="l"/>
                <a:tab pos="254000" algn="l"/>
              </a:tabLst>
            </a:pPr>
            <a:r>
              <a:rPr lang="en-GB" sz="1200" spc="-5" dirty="0">
                <a:solidFill>
                  <a:srgbClr val="3D3F3F"/>
                </a:solidFill>
                <a:latin typeface="Arial"/>
                <a:cs typeface="Arial"/>
              </a:rPr>
              <a:t>Road transfers between hotel / villa and activity with BMW SUV OR Mercedes  minivan </a:t>
            </a:r>
          </a:p>
          <a:p>
            <a:pPr marL="253365" indent="-229235">
              <a:spcBef>
                <a:spcPts val="70"/>
              </a:spcBef>
              <a:buFontTx/>
              <a:buChar char="•"/>
              <a:tabLst>
                <a:tab pos="253365" algn="l"/>
                <a:tab pos="254000" algn="l"/>
              </a:tabLst>
            </a:pPr>
            <a:endParaRPr lang="en-GB" sz="1200" spc="-5" dirty="0">
              <a:solidFill>
                <a:srgbClr val="3D3F3F"/>
              </a:solidFill>
              <a:latin typeface="Arial"/>
              <a:cs typeface="Arial"/>
            </a:endParaRPr>
          </a:p>
          <a:p>
            <a:pPr marL="24130">
              <a:tabLst>
                <a:tab pos="253365" algn="l"/>
                <a:tab pos="254000" algn="l"/>
              </a:tabLst>
            </a:pPr>
            <a:r>
              <a:rPr lang="en-GB" sz="1200" b="1" spc="-5" dirty="0">
                <a:solidFill>
                  <a:schemeClr val="tx2">
                    <a:lumMod val="50000"/>
                  </a:schemeClr>
                </a:solidFill>
                <a:latin typeface="Arial"/>
                <a:cs typeface="Arial"/>
              </a:rPr>
              <a:t>Cancellation Policy: </a:t>
            </a:r>
            <a:r>
              <a:rPr lang="en-GB" sz="1200" spc="-5" dirty="0">
                <a:solidFill>
                  <a:srgbClr val="3D3F3F"/>
                </a:solidFill>
                <a:latin typeface="Arial"/>
                <a:cs typeface="Arial"/>
              </a:rPr>
              <a:t>92 days </a:t>
            </a:r>
            <a:r>
              <a:rPr lang="en-GB" sz="1200" spc="5" dirty="0">
                <a:solidFill>
                  <a:srgbClr val="3D3F3F"/>
                </a:solidFill>
                <a:latin typeface="Arial"/>
                <a:cs typeface="Arial"/>
              </a:rPr>
              <a:t>prior </a:t>
            </a:r>
            <a:r>
              <a:rPr lang="en-GB" sz="1200" dirty="0">
                <a:solidFill>
                  <a:srgbClr val="3D3F3F"/>
                </a:solidFill>
                <a:latin typeface="Arial"/>
                <a:cs typeface="Arial"/>
              </a:rPr>
              <a:t>to the</a:t>
            </a:r>
            <a:r>
              <a:rPr lang="en-GB" sz="1200" spc="-130" dirty="0">
                <a:solidFill>
                  <a:srgbClr val="3D3F3F"/>
                </a:solidFill>
                <a:latin typeface="Arial"/>
                <a:cs typeface="Arial"/>
              </a:rPr>
              <a:t> </a:t>
            </a:r>
            <a:r>
              <a:rPr lang="en-GB" sz="1200" dirty="0">
                <a:solidFill>
                  <a:srgbClr val="3D3F3F"/>
                </a:solidFill>
                <a:latin typeface="Arial"/>
                <a:cs typeface="Arial"/>
              </a:rPr>
              <a:t>tour</a:t>
            </a:r>
            <a:endParaRPr lang="en-GB" sz="1200" dirty="0">
              <a:solidFill>
                <a:prstClr val="black"/>
              </a:solidFill>
              <a:latin typeface="Arial"/>
              <a:cs typeface="Arial"/>
            </a:endParaRPr>
          </a:p>
        </p:txBody>
      </p:sp>
      <p:sp>
        <p:nvSpPr>
          <p:cNvPr id="15" name="object 7"/>
          <p:cNvSpPr/>
          <p:nvPr/>
        </p:nvSpPr>
        <p:spPr>
          <a:xfrm>
            <a:off x="7120128" y="3407664"/>
            <a:ext cx="3572510" cy="762000"/>
          </a:xfrm>
          <a:custGeom>
            <a:avLst/>
            <a:gdLst/>
            <a:ahLst/>
            <a:cxnLst/>
            <a:rect l="l" t="t" r="r" b="b"/>
            <a:pathLst>
              <a:path w="3572509" h="762000">
                <a:moveTo>
                  <a:pt x="0" y="0"/>
                </a:moveTo>
                <a:lnTo>
                  <a:pt x="3572255" y="0"/>
                </a:lnTo>
                <a:lnTo>
                  <a:pt x="3572255" y="762000"/>
                </a:lnTo>
                <a:lnTo>
                  <a:pt x="0" y="762000"/>
                </a:lnTo>
                <a:lnTo>
                  <a:pt x="0" y="0"/>
                </a:lnTo>
                <a:close/>
              </a:path>
            </a:pathLst>
          </a:custGeom>
          <a:solidFill>
            <a:srgbClr val="CACACA"/>
          </a:solidFill>
        </p:spPr>
        <p:txBody>
          <a:bodyPr wrap="square" lIns="0" tIns="0" rIns="0" bIns="0" rtlCol="0"/>
          <a:lstStyle/>
          <a:p>
            <a:endParaRPr/>
          </a:p>
        </p:txBody>
      </p:sp>
      <p:sp>
        <p:nvSpPr>
          <p:cNvPr id="16" name="object 8"/>
          <p:cNvSpPr txBox="1"/>
          <p:nvPr/>
        </p:nvSpPr>
        <p:spPr>
          <a:xfrm>
            <a:off x="7271181" y="3690592"/>
            <a:ext cx="3268472" cy="196144"/>
          </a:xfrm>
          <a:prstGeom prst="rect">
            <a:avLst/>
          </a:prstGeom>
        </p:spPr>
        <p:txBody>
          <a:bodyPr vert="horz" wrap="square" lIns="0" tIns="12700" rIns="0" bIns="0" rtlCol="0">
            <a:spAutoFit/>
          </a:bodyPr>
          <a:lstStyle/>
          <a:p>
            <a:pPr marL="12700" marR="546100">
              <a:lnSpc>
                <a:spcPct val="107100"/>
              </a:lnSpc>
              <a:spcBef>
                <a:spcPts val="5"/>
              </a:spcBef>
            </a:pPr>
            <a:r>
              <a:rPr lang="en-GB" sz="1200" i="1" spc="-5" dirty="0">
                <a:solidFill>
                  <a:srgbClr val="FFFFFF"/>
                </a:solidFill>
                <a:latin typeface="Arial"/>
                <a:cs typeface="Arial"/>
              </a:rPr>
              <a:t>Biking Tour</a:t>
            </a:r>
          </a:p>
        </p:txBody>
      </p:sp>
      <p:sp>
        <p:nvSpPr>
          <p:cNvPr id="11" name="object 11">
            <a:extLst>
              <a:ext uri="{FF2B5EF4-FFF2-40B4-BE49-F238E27FC236}">
                <a16:creationId xmlns:a16="http://schemas.microsoft.com/office/drawing/2014/main" id="{E2FB3326-382A-4131-8EA9-5768B3E557D6}"/>
              </a:ext>
            </a:extLst>
          </p:cNvPr>
          <p:cNvSpPr/>
          <p:nvPr/>
        </p:nvSpPr>
        <p:spPr>
          <a:xfrm>
            <a:off x="683888" y="4470607"/>
            <a:ext cx="5798915" cy="45726"/>
          </a:xfrm>
          <a:custGeom>
            <a:avLst/>
            <a:gdLst/>
            <a:ahLst/>
            <a:cxnLst/>
            <a:rect l="l" t="t" r="r" b="b"/>
            <a:pathLst>
              <a:path w="5514340">
                <a:moveTo>
                  <a:pt x="0" y="0"/>
                </a:moveTo>
                <a:lnTo>
                  <a:pt x="5513832" y="0"/>
                </a:lnTo>
              </a:path>
            </a:pathLst>
          </a:custGeom>
          <a:ln w="15240">
            <a:solidFill>
              <a:srgbClr val="CACACA"/>
            </a:solidFill>
          </a:ln>
        </p:spPr>
        <p:txBody>
          <a:bodyPr wrap="square" lIns="0" tIns="0" rIns="0" bIns="0" rtlCol="0"/>
          <a:lstStyle/>
          <a:p>
            <a:endParaRPr sz="1799"/>
          </a:p>
        </p:txBody>
      </p:sp>
      <p:sp>
        <p:nvSpPr>
          <p:cNvPr id="21" name="object 3">
            <a:extLst>
              <a:ext uri="{FF2B5EF4-FFF2-40B4-BE49-F238E27FC236}">
                <a16:creationId xmlns:a16="http://schemas.microsoft.com/office/drawing/2014/main" id="{4AE9566D-32EE-4EC4-A166-EE981782CEF6}"/>
              </a:ext>
            </a:extLst>
          </p:cNvPr>
          <p:cNvSpPr txBox="1"/>
          <p:nvPr/>
        </p:nvSpPr>
        <p:spPr>
          <a:xfrm>
            <a:off x="873466" y="990242"/>
            <a:ext cx="2187234" cy="259686"/>
          </a:xfrm>
          <a:prstGeom prst="rect">
            <a:avLst/>
          </a:prstGeom>
        </p:spPr>
        <p:txBody>
          <a:bodyPr vert="horz" wrap="square" lIns="0" tIns="13335" rIns="0" bIns="0" rtlCol="0">
            <a:spAutoFit/>
          </a:bodyPr>
          <a:lstStyle/>
          <a:p>
            <a:pPr marL="24765">
              <a:lnSpc>
                <a:spcPct val="100000"/>
              </a:lnSpc>
              <a:spcBef>
                <a:spcPts val="105"/>
              </a:spcBef>
            </a:pPr>
            <a:r>
              <a:rPr lang="en-US" sz="1600" i="1" spc="105" dirty="0">
                <a:solidFill>
                  <a:srgbClr val="3D3F3F"/>
                </a:solidFill>
                <a:latin typeface="Arial"/>
                <a:cs typeface="Arial"/>
              </a:rPr>
              <a:t>Paros</a:t>
            </a:r>
            <a:endParaRPr sz="1600" dirty="0">
              <a:latin typeface="Arial"/>
              <a:cs typeface="Arial"/>
            </a:endParaRPr>
          </a:p>
        </p:txBody>
      </p:sp>
      <p:pic>
        <p:nvPicPr>
          <p:cNvPr id="12" name="Picture 11">
            <a:extLst>
              <a:ext uri="{FF2B5EF4-FFF2-40B4-BE49-F238E27FC236}">
                <a16:creationId xmlns:a16="http://schemas.microsoft.com/office/drawing/2014/main" id="{CDCDA934-4909-4586-8A0E-EA54F79F289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20128" y="0"/>
            <a:ext cx="3572510" cy="3360298"/>
          </a:xfrm>
          <a:prstGeom prst="rect">
            <a:avLst/>
          </a:prstGeom>
        </p:spPr>
      </p:pic>
      <p:pic>
        <p:nvPicPr>
          <p:cNvPr id="5" name="Picture 4" descr="A picture containing indoor, table, window, sitting&#10;&#10;Description automatically generated">
            <a:extLst>
              <a:ext uri="{FF2B5EF4-FFF2-40B4-BE49-F238E27FC236}">
                <a16:creationId xmlns:a16="http://schemas.microsoft.com/office/drawing/2014/main" id="{D428B0F5-4BDF-4D81-BE9D-1D0274B251E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20128" y="4202552"/>
            <a:ext cx="3552991" cy="3360297"/>
          </a:xfrm>
          <a:prstGeom prst="rect">
            <a:avLst/>
          </a:prstGeom>
        </p:spPr>
      </p:pic>
      <p:sp>
        <p:nvSpPr>
          <p:cNvPr id="17" name="object 2">
            <a:extLst>
              <a:ext uri="{FF2B5EF4-FFF2-40B4-BE49-F238E27FC236}">
                <a16:creationId xmlns:a16="http://schemas.microsoft.com/office/drawing/2014/main" id="{392909D3-0BAF-4D0D-8460-610F4247C2AC}"/>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6070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54963" y="1253483"/>
            <a:ext cx="4466337" cy="4381328"/>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1600" b="0" i="1" u="none" strike="noStrike" kern="1200" cap="none" spc="85" normalizeH="0" baseline="0" noProof="0" dirty="0">
                <a:ln>
                  <a:noFill/>
                </a:ln>
                <a:solidFill>
                  <a:srgbClr val="3D3F3F"/>
                </a:solidFill>
                <a:effectLst/>
                <a:uLnTx/>
                <a:uFillTx/>
                <a:latin typeface="Arial"/>
                <a:ea typeface="+mn-ea"/>
                <a:cs typeface="Arial"/>
              </a:rPr>
              <a:t>Athens</a:t>
            </a:r>
            <a:endParaRPr kumimoji="0" lang="en-GB" sz="1200" b="0" i="0" u="none" strike="noStrike" kern="1200" cap="none" spc="0" normalizeH="0" baseline="0" noProof="0" dirty="0">
              <a:ln>
                <a:noFill/>
              </a:ln>
              <a:solidFill>
                <a:prstClr val="black"/>
              </a:solidFill>
              <a:effectLst/>
              <a:uLnTx/>
              <a:uFillTx/>
              <a:latin typeface="Times New Roman"/>
              <a:ea typeface="+mn-ea"/>
              <a:cs typeface="Times New Roman"/>
            </a:endParaRPr>
          </a:p>
          <a:p>
            <a:pPr marL="241300" marR="0" lvl="0" indent="-228600" algn="l" defTabSz="914400" rtl="0" eaLnBrk="1" fontAlgn="auto" latinLnBrk="0" hangingPunct="1">
              <a:lnSpc>
                <a:spcPct val="100000"/>
              </a:lnSpc>
              <a:spcBef>
                <a:spcPts val="0"/>
              </a:spcBef>
              <a:spcAft>
                <a:spcPts val="0"/>
              </a:spcAft>
              <a:buClrTx/>
              <a:buSzTx/>
              <a:buFontTx/>
              <a:buChar char="•"/>
              <a:tabLst>
                <a:tab pos="240665" algn="l"/>
                <a:tab pos="241300" algn="l"/>
              </a:tabLst>
              <a:defRPr/>
            </a:pPr>
            <a:r>
              <a:rPr kumimoji="0" lang="en-GB" sz="1200" b="0" i="0" u="none" strike="noStrike" kern="1200" cap="none" spc="0" normalizeH="0" baseline="0" noProof="0" dirty="0">
                <a:ln>
                  <a:noFill/>
                </a:ln>
                <a:solidFill>
                  <a:srgbClr val="3D3F3F"/>
                </a:solidFill>
                <a:effectLst/>
                <a:uLnTx/>
                <a:uFillTx/>
                <a:latin typeface="Arial"/>
                <a:ea typeface="+mn-ea"/>
                <a:cs typeface="Arial"/>
              </a:rPr>
              <a:t>Athens Airport – Athens Hotel</a:t>
            </a:r>
          </a:p>
          <a:p>
            <a:pPr marL="241300" marR="0" lvl="0" indent="-228600" algn="l" defTabSz="914400" rtl="0" eaLnBrk="1" fontAlgn="auto" latinLnBrk="0" hangingPunct="1">
              <a:lnSpc>
                <a:spcPct val="100000"/>
              </a:lnSpc>
              <a:spcBef>
                <a:spcPts val="409"/>
              </a:spcBef>
              <a:spcAft>
                <a:spcPts val="0"/>
              </a:spcAft>
              <a:buClrTx/>
              <a:buSzTx/>
              <a:buFontTx/>
              <a:buChar char="•"/>
              <a:tabLst>
                <a:tab pos="240665" algn="l"/>
                <a:tab pos="241300" algn="l"/>
              </a:tabLst>
              <a:defRPr/>
            </a:pPr>
            <a:r>
              <a:rPr kumimoji="0" lang="en-GB" sz="1200" b="0" i="0" u="none" strike="noStrike" kern="1200" cap="none" spc="0" normalizeH="0" baseline="0" noProof="0" dirty="0">
                <a:ln>
                  <a:noFill/>
                </a:ln>
                <a:solidFill>
                  <a:srgbClr val="3D3F3F"/>
                </a:solidFill>
                <a:effectLst/>
                <a:uLnTx/>
                <a:uFillTx/>
                <a:latin typeface="Arial"/>
                <a:ea typeface="+mn-ea"/>
                <a:cs typeface="Arial"/>
              </a:rPr>
              <a:t>Athens Hotel – Athens Airport</a:t>
            </a:r>
            <a:endParaRPr kumimoji="0" lang="en-GB" sz="1200" b="0" i="0" u="none" strike="noStrike" kern="1200" cap="none" spc="0"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5" normalizeH="0" baseline="0" noProof="0" dirty="0">
                <a:ln>
                  <a:noFill/>
                </a:ln>
                <a:solidFill>
                  <a:srgbClr val="3D3F3F"/>
                </a:solidFill>
                <a:effectLst/>
                <a:uLnTx/>
                <a:uFillTx/>
                <a:latin typeface="Arial"/>
                <a:ea typeface="+mn-ea"/>
                <a:cs typeface="Arial"/>
              </a:rPr>
              <a:t>With Luxury Car A6, BMW S-40 or similar</a:t>
            </a:r>
          </a:p>
          <a:p>
            <a:pPr marL="1270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rgbClr val="3D3F3F"/>
              </a:solidFill>
              <a:latin typeface="Arial"/>
              <a:cs typeface="Arial"/>
            </a:endParaRPr>
          </a:p>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1600" b="0" i="1" u="none" strike="noStrike" kern="1200" cap="none" spc="85" normalizeH="0" baseline="0" noProof="0" dirty="0">
                <a:ln>
                  <a:noFill/>
                </a:ln>
                <a:solidFill>
                  <a:srgbClr val="3D3F3F"/>
                </a:solidFill>
                <a:effectLst/>
                <a:uLnTx/>
                <a:uFillTx/>
                <a:latin typeface="Arial"/>
                <a:ea typeface="+mn-ea"/>
                <a:cs typeface="Arial"/>
              </a:rPr>
              <a:t>Santorini</a:t>
            </a:r>
            <a:endParaRPr kumimoji="0" lang="en-GB" sz="1200" b="0" i="0" u="none" strike="noStrike" kern="1200" cap="none" spc="0" normalizeH="0" baseline="0" noProof="0" dirty="0">
              <a:ln>
                <a:noFill/>
              </a:ln>
              <a:solidFill>
                <a:prstClr val="black"/>
              </a:solidFill>
              <a:effectLst/>
              <a:uLnTx/>
              <a:uFillTx/>
              <a:latin typeface="Times New Roman"/>
              <a:ea typeface="+mn-ea"/>
              <a:cs typeface="Times New Roman"/>
            </a:endParaRPr>
          </a:p>
          <a:p>
            <a:pPr marL="241300" marR="0" lvl="0" indent="-228600" algn="l" defTabSz="914400" rtl="0" eaLnBrk="1" fontAlgn="auto" latinLnBrk="0" hangingPunct="1">
              <a:lnSpc>
                <a:spcPct val="100000"/>
              </a:lnSpc>
              <a:spcBef>
                <a:spcPts val="0"/>
              </a:spcBef>
              <a:spcAft>
                <a:spcPts val="0"/>
              </a:spcAft>
              <a:buClrTx/>
              <a:buSzTx/>
              <a:buFontTx/>
              <a:buChar char="•"/>
              <a:tabLst>
                <a:tab pos="240665" algn="l"/>
                <a:tab pos="241300" algn="l"/>
              </a:tabLst>
              <a:defRPr/>
            </a:pPr>
            <a:r>
              <a:rPr kumimoji="0" lang="en-GB" sz="1200" b="0" i="0" u="none" strike="noStrike" kern="1200" cap="none" spc="0" normalizeH="0" baseline="0" noProof="0" dirty="0">
                <a:ln>
                  <a:noFill/>
                </a:ln>
                <a:solidFill>
                  <a:srgbClr val="3D3F3F"/>
                </a:solidFill>
                <a:effectLst/>
                <a:uLnTx/>
                <a:uFillTx/>
                <a:latin typeface="Arial"/>
                <a:ea typeface="+mn-ea"/>
                <a:cs typeface="Arial"/>
              </a:rPr>
              <a:t>Santorini Port / Airport </a:t>
            </a:r>
            <a:r>
              <a:rPr kumimoji="0" lang="en-GB" sz="1200" b="0" i="0" u="none" strike="noStrike" kern="1200" cap="none" spc="-5" normalizeH="0" baseline="0" noProof="0" dirty="0">
                <a:ln>
                  <a:noFill/>
                </a:ln>
                <a:solidFill>
                  <a:srgbClr val="3D3F3F"/>
                </a:solidFill>
                <a:effectLst/>
                <a:uLnTx/>
                <a:uFillTx/>
                <a:latin typeface="Arial"/>
                <a:ea typeface="+mn-ea"/>
                <a:cs typeface="Arial"/>
              </a:rPr>
              <a:t>– Santorini </a:t>
            </a:r>
            <a:r>
              <a:rPr kumimoji="0" lang="en-GB" sz="1200" b="0" i="0" u="none" strike="noStrike" kern="1200" cap="none" spc="-170" normalizeH="0" baseline="0" noProof="0" dirty="0">
                <a:ln>
                  <a:noFill/>
                </a:ln>
                <a:solidFill>
                  <a:srgbClr val="3D3F3F"/>
                </a:solidFill>
                <a:effectLst/>
                <a:uLnTx/>
                <a:uFillTx/>
                <a:latin typeface="Arial"/>
                <a:ea typeface="+mn-ea"/>
                <a:cs typeface="Arial"/>
              </a:rPr>
              <a:t> </a:t>
            </a:r>
            <a:r>
              <a:rPr kumimoji="0" lang="en-GB" sz="1200" b="0" i="0" u="none" strike="noStrike" kern="1200" cap="none" spc="-5" normalizeH="0" baseline="0" noProof="0" dirty="0">
                <a:ln>
                  <a:noFill/>
                </a:ln>
                <a:solidFill>
                  <a:srgbClr val="3D3F3F"/>
                </a:solidFill>
                <a:effectLst/>
                <a:uLnTx/>
                <a:uFillTx/>
                <a:latin typeface="Arial"/>
                <a:ea typeface="+mn-ea"/>
                <a:cs typeface="Arial"/>
              </a:rPr>
              <a:t>Hotel</a:t>
            </a:r>
            <a:endParaRPr kumimoji="0" lang="en-GB" sz="1200" b="0" i="0" u="none" strike="noStrike" kern="1200" cap="none" spc="0" normalizeH="0" baseline="0" noProof="0" dirty="0">
              <a:ln>
                <a:noFill/>
              </a:ln>
              <a:solidFill>
                <a:prstClr val="black"/>
              </a:solidFill>
              <a:effectLst/>
              <a:uLnTx/>
              <a:uFillTx/>
              <a:latin typeface="Arial"/>
              <a:ea typeface="+mn-ea"/>
              <a:cs typeface="Arial"/>
            </a:endParaRPr>
          </a:p>
          <a:p>
            <a:pPr marL="241300" marR="0" lvl="0" indent="-228600" algn="l" defTabSz="914400" rtl="0" eaLnBrk="1" fontAlgn="auto" latinLnBrk="0" hangingPunct="1">
              <a:lnSpc>
                <a:spcPct val="100000"/>
              </a:lnSpc>
              <a:spcBef>
                <a:spcPts val="409"/>
              </a:spcBef>
              <a:spcAft>
                <a:spcPts val="0"/>
              </a:spcAft>
              <a:buClrTx/>
              <a:buSzTx/>
              <a:buFontTx/>
              <a:buChar char="•"/>
              <a:tabLst>
                <a:tab pos="240665" algn="l"/>
                <a:tab pos="241300" algn="l"/>
              </a:tabLst>
              <a:defRPr/>
            </a:pPr>
            <a:r>
              <a:rPr kumimoji="0" lang="en-GB" sz="1200" b="0" i="0" u="none" strike="noStrike" kern="1200" cap="none" spc="-5" normalizeH="0" baseline="0" noProof="0" dirty="0">
                <a:ln>
                  <a:noFill/>
                </a:ln>
                <a:solidFill>
                  <a:srgbClr val="3D3F3F"/>
                </a:solidFill>
                <a:effectLst/>
                <a:uLnTx/>
                <a:uFillTx/>
                <a:latin typeface="Arial"/>
                <a:ea typeface="+mn-ea"/>
                <a:cs typeface="Arial"/>
              </a:rPr>
              <a:t>Santorini</a:t>
            </a:r>
            <a:r>
              <a:rPr kumimoji="0" lang="en-GB" sz="1200" b="0" i="0" u="none" strike="noStrike" kern="1200" cap="none" spc="0" normalizeH="0" baseline="0" noProof="0" dirty="0">
                <a:ln>
                  <a:noFill/>
                </a:ln>
                <a:solidFill>
                  <a:srgbClr val="3D3F3F"/>
                </a:solidFill>
                <a:effectLst/>
                <a:uLnTx/>
                <a:uFillTx/>
                <a:latin typeface="Arial"/>
                <a:ea typeface="+mn-ea"/>
                <a:cs typeface="Arial"/>
              </a:rPr>
              <a:t> Hotel – Santorini Port / Airport </a:t>
            </a:r>
            <a:endParaRPr kumimoji="0" lang="en-GB" sz="1200" b="0" i="0" u="none" strike="noStrike" kern="1200" cap="none" spc="0"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15" normalizeH="0" baseline="0" noProof="0" dirty="0">
                <a:ln>
                  <a:noFill/>
                </a:ln>
                <a:solidFill>
                  <a:srgbClr val="3D3F3F"/>
                </a:solidFill>
                <a:effectLst/>
                <a:uLnTx/>
                <a:uFillTx/>
                <a:latin typeface="Arial"/>
                <a:ea typeface="+mn-ea"/>
                <a:cs typeface="Arial"/>
              </a:rPr>
              <a:t>With </a:t>
            </a:r>
            <a:r>
              <a:rPr kumimoji="0" lang="en-GB" sz="1200" b="0" i="0" u="none" strike="noStrike" kern="1200" cap="none" spc="-5" normalizeH="0" baseline="0" noProof="0" dirty="0">
                <a:ln>
                  <a:noFill/>
                </a:ln>
                <a:solidFill>
                  <a:srgbClr val="3D3F3F"/>
                </a:solidFill>
                <a:effectLst/>
                <a:uLnTx/>
                <a:uFillTx/>
                <a:latin typeface="Arial"/>
                <a:ea typeface="+mn-ea"/>
                <a:cs typeface="Arial"/>
              </a:rPr>
              <a:t>Mini Bus Vito 8 </a:t>
            </a:r>
            <a:r>
              <a:rPr kumimoji="0" lang="en-GB" sz="1200" b="0" i="0" u="none" strike="noStrike" kern="1200" cap="none" spc="0" normalizeH="0" baseline="0" noProof="0" dirty="0">
                <a:ln>
                  <a:noFill/>
                </a:ln>
                <a:solidFill>
                  <a:srgbClr val="3D3F3F"/>
                </a:solidFill>
                <a:effectLst/>
                <a:uLnTx/>
                <a:uFillTx/>
                <a:latin typeface="Arial"/>
                <a:ea typeface="+mn-ea"/>
                <a:cs typeface="Arial"/>
              </a:rPr>
              <a:t>seats </a:t>
            </a:r>
            <a:r>
              <a:rPr kumimoji="0" lang="en-GB" sz="1200" b="0" i="0" u="none" strike="noStrike" kern="1200" cap="none" spc="-5" normalizeH="0" baseline="0" noProof="0" dirty="0">
                <a:ln>
                  <a:noFill/>
                </a:ln>
                <a:solidFill>
                  <a:srgbClr val="3D3F3F"/>
                </a:solidFill>
                <a:effectLst/>
                <a:uLnTx/>
                <a:uFillTx/>
                <a:latin typeface="Arial"/>
                <a:ea typeface="+mn-ea"/>
                <a:cs typeface="Arial"/>
              </a:rPr>
              <a:t>Mercedes or</a:t>
            </a:r>
            <a:r>
              <a:rPr kumimoji="0" lang="en-GB" sz="1200" b="0" i="0" u="none" strike="noStrike" kern="1200" cap="none" spc="-90" normalizeH="0" baseline="0" noProof="0" dirty="0">
                <a:ln>
                  <a:noFill/>
                </a:ln>
                <a:solidFill>
                  <a:srgbClr val="3D3F3F"/>
                </a:solidFill>
                <a:effectLst/>
                <a:uLnTx/>
                <a:uFillTx/>
                <a:latin typeface="Arial"/>
                <a:ea typeface="+mn-ea"/>
                <a:cs typeface="Arial"/>
              </a:rPr>
              <a:t> </a:t>
            </a:r>
            <a:r>
              <a:rPr kumimoji="0" lang="en-GB" sz="1200" b="0" i="0" u="none" strike="noStrike" kern="1200" cap="none" spc="0" normalizeH="0" baseline="0" noProof="0" dirty="0">
                <a:ln>
                  <a:noFill/>
                </a:ln>
                <a:solidFill>
                  <a:srgbClr val="3D3F3F"/>
                </a:solidFill>
                <a:effectLst/>
                <a:uLnTx/>
                <a:uFillTx/>
                <a:latin typeface="Arial"/>
                <a:ea typeface="+mn-ea"/>
                <a:cs typeface="Arial"/>
              </a:rPr>
              <a:t>similar</a:t>
            </a:r>
          </a:p>
          <a:p>
            <a:pPr marL="1270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rgbClr val="3D3F3F"/>
              </a:solidFill>
              <a:latin typeface="Arial"/>
              <a:cs typeface="Arial"/>
            </a:endParaRPr>
          </a:p>
          <a:p>
            <a:pPr marL="12700">
              <a:lnSpc>
                <a:spcPct val="100000"/>
              </a:lnSpc>
              <a:spcBef>
                <a:spcPts val="105"/>
              </a:spcBef>
            </a:pPr>
            <a:r>
              <a:rPr lang="en-GB" sz="1600" i="1" spc="85" dirty="0" err="1">
                <a:solidFill>
                  <a:srgbClr val="3D3F3F"/>
                </a:solidFill>
                <a:latin typeface="Arial"/>
                <a:cs typeface="Arial"/>
              </a:rPr>
              <a:t>Folegandros</a:t>
            </a:r>
            <a:endParaRPr lang="en-GB" sz="1200" dirty="0">
              <a:latin typeface="Times New Roman"/>
              <a:cs typeface="Times New Roman"/>
            </a:endParaRPr>
          </a:p>
          <a:p>
            <a:pPr marL="241300" indent="-228600">
              <a:buChar char="•"/>
              <a:tabLst>
                <a:tab pos="240665" algn="l"/>
                <a:tab pos="241300" algn="l"/>
              </a:tabLst>
            </a:pPr>
            <a:r>
              <a:rPr lang="en-GB" sz="1200" dirty="0" err="1">
                <a:solidFill>
                  <a:srgbClr val="3D3F3F"/>
                </a:solidFill>
                <a:latin typeface="Arial"/>
                <a:cs typeface="Arial"/>
              </a:rPr>
              <a:t>Folegandros</a:t>
            </a:r>
            <a:r>
              <a:rPr lang="en-GB" sz="1200" dirty="0">
                <a:solidFill>
                  <a:srgbClr val="3D3F3F"/>
                </a:solidFill>
                <a:latin typeface="Arial"/>
                <a:cs typeface="Arial"/>
              </a:rPr>
              <a:t> Port – </a:t>
            </a:r>
            <a:r>
              <a:rPr lang="en-GB" sz="1200" dirty="0" err="1">
                <a:solidFill>
                  <a:srgbClr val="3D3F3F"/>
                </a:solidFill>
                <a:latin typeface="Arial"/>
                <a:cs typeface="Arial"/>
              </a:rPr>
              <a:t>Folegandros</a:t>
            </a:r>
            <a:r>
              <a:rPr lang="en-GB" sz="1200" dirty="0">
                <a:solidFill>
                  <a:srgbClr val="3D3F3F"/>
                </a:solidFill>
                <a:latin typeface="Arial"/>
                <a:cs typeface="Arial"/>
              </a:rPr>
              <a:t> Hotel</a:t>
            </a:r>
          </a:p>
          <a:p>
            <a:pPr marL="241300" indent="-228600">
              <a:spcBef>
                <a:spcPts val="409"/>
              </a:spcBef>
              <a:buChar char="•"/>
              <a:tabLst>
                <a:tab pos="240665" algn="l"/>
                <a:tab pos="241300" algn="l"/>
              </a:tabLst>
            </a:pPr>
            <a:r>
              <a:rPr lang="en-GB" sz="1200" dirty="0" err="1">
                <a:solidFill>
                  <a:srgbClr val="3D3F3F"/>
                </a:solidFill>
                <a:latin typeface="Arial"/>
                <a:cs typeface="Arial"/>
              </a:rPr>
              <a:t>Folegandros</a:t>
            </a:r>
            <a:r>
              <a:rPr lang="en-GB" sz="1200" dirty="0">
                <a:solidFill>
                  <a:srgbClr val="3D3F3F"/>
                </a:solidFill>
                <a:latin typeface="Arial"/>
                <a:cs typeface="Arial"/>
              </a:rPr>
              <a:t> Hotel – </a:t>
            </a:r>
            <a:r>
              <a:rPr lang="en-GB" sz="1200" dirty="0" err="1">
                <a:solidFill>
                  <a:srgbClr val="3D3F3F"/>
                </a:solidFill>
                <a:latin typeface="Arial"/>
                <a:cs typeface="Arial"/>
              </a:rPr>
              <a:t>Folegandros</a:t>
            </a:r>
            <a:r>
              <a:rPr lang="en-GB" sz="1200" dirty="0">
                <a:solidFill>
                  <a:srgbClr val="3D3F3F"/>
                </a:solidFill>
                <a:latin typeface="Arial"/>
                <a:cs typeface="Arial"/>
              </a:rPr>
              <a:t> Port</a:t>
            </a:r>
            <a:endParaRPr lang="en-GB" sz="1200" dirty="0">
              <a:latin typeface="Arial"/>
              <a:cs typeface="Arial"/>
            </a:endParaRPr>
          </a:p>
          <a:p>
            <a:pPr>
              <a:lnSpc>
                <a:spcPct val="100000"/>
              </a:lnSpc>
              <a:spcBef>
                <a:spcPts val="45"/>
              </a:spcBef>
            </a:pPr>
            <a:r>
              <a:rPr lang="en-GB" sz="1200" spc="15" dirty="0">
                <a:solidFill>
                  <a:srgbClr val="3D3F3F"/>
                </a:solidFill>
                <a:latin typeface="Arial"/>
                <a:cs typeface="Arial"/>
              </a:rPr>
              <a:t>With </a:t>
            </a:r>
            <a:r>
              <a:rPr lang="en-GB" sz="1200" spc="-5" dirty="0">
                <a:solidFill>
                  <a:srgbClr val="3D3F3F"/>
                </a:solidFill>
                <a:latin typeface="Arial"/>
                <a:cs typeface="Arial"/>
              </a:rPr>
              <a:t>Luxury Car</a:t>
            </a:r>
          </a:p>
          <a:p>
            <a:pPr marL="12700">
              <a:lnSpc>
                <a:spcPct val="100000"/>
              </a:lnSpc>
            </a:pPr>
            <a:endParaRPr lang="en-GB" sz="2000" dirty="0">
              <a:solidFill>
                <a:srgbClr val="3D3F3F"/>
              </a:solidFill>
              <a:latin typeface="Arial"/>
              <a:cs typeface="Arial"/>
            </a:endParaRPr>
          </a:p>
          <a:p>
            <a:pPr marL="12700">
              <a:lnSpc>
                <a:spcPct val="100000"/>
              </a:lnSpc>
              <a:spcBef>
                <a:spcPts val="105"/>
              </a:spcBef>
            </a:pPr>
            <a:r>
              <a:rPr lang="en-GB" sz="1600" i="1" spc="85" dirty="0">
                <a:solidFill>
                  <a:srgbClr val="3D3F3F"/>
                </a:solidFill>
                <a:latin typeface="Arial"/>
                <a:cs typeface="Arial"/>
              </a:rPr>
              <a:t>Paros</a:t>
            </a:r>
            <a:endParaRPr lang="en-GB" sz="1200" dirty="0">
              <a:latin typeface="Times New Roman"/>
              <a:cs typeface="Times New Roman"/>
            </a:endParaRPr>
          </a:p>
          <a:p>
            <a:pPr marL="241300" indent="-228600">
              <a:lnSpc>
                <a:spcPct val="100000"/>
              </a:lnSpc>
              <a:buChar char="•"/>
              <a:tabLst>
                <a:tab pos="240665" algn="l"/>
                <a:tab pos="241300" algn="l"/>
              </a:tabLst>
            </a:pPr>
            <a:r>
              <a:rPr lang="en-GB" sz="1200" dirty="0">
                <a:solidFill>
                  <a:srgbClr val="3D3F3F"/>
                </a:solidFill>
                <a:latin typeface="Arial"/>
                <a:cs typeface="Arial"/>
              </a:rPr>
              <a:t>Paros Airport – Paros Hotel</a:t>
            </a:r>
          </a:p>
          <a:p>
            <a:pPr marL="241300" indent="-228600">
              <a:lnSpc>
                <a:spcPct val="100000"/>
              </a:lnSpc>
              <a:spcBef>
                <a:spcPts val="409"/>
              </a:spcBef>
              <a:buChar char="•"/>
              <a:tabLst>
                <a:tab pos="240665" algn="l"/>
                <a:tab pos="241300" algn="l"/>
              </a:tabLst>
            </a:pPr>
            <a:r>
              <a:rPr lang="en-GB" sz="1200" dirty="0">
                <a:solidFill>
                  <a:srgbClr val="3D3F3F"/>
                </a:solidFill>
                <a:latin typeface="Arial"/>
                <a:cs typeface="Arial"/>
              </a:rPr>
              <a:t>Paros Hotel – Paros Port</a:t>
            </a:r>
            <a:endParaRPr lang="en-GB" sz="1200" dirty="0">
              <a:latin typeface="Arial"/>
              <a:cs typeface="Arial"/>
            </a:endParaRPr>
          </a:p>
          <a:p>
            <a:pPr marL="12700">
              <a:lnSpc>
                <a:spcPct val="100000"/>
              </a:lnSpc>
            </a:pPr>
            <a:r>
              <a:rPr lang="en-GB" sz="1200" spc="15" dirty="0">
                <a:solidFill>
                  <a:srgbClr val="3D3F3F"/>
                </a:solidFill>
                <a:latin typeface="Arial"/>
                <a:cs typeface="Arial"/>
              </a:rPr>
              <a:t>With </a:t>
            </a:r>
            <a:r>
              <a:rPr lang="en-GB" sz="1200" spc="-5" dirty="0">
                <a:solidFill>
                  <a:srgbClr val="3D3F3F"/>
                </a:solidFill>
                <a:latin typeface="Arial"/>
                <a:cs typeface="Arial"/>
              </a:rPr>
              <a:t> SUV BMW or mini-van Mercedes or similar</a:t>
            </a:r>
            <a:endParaRPr lang="en-GB" sz="1200" dirty="0">
              <a:solidFill>
                <a:srgbClr val="3D3F3F"/>
              </a:solidFill>
              <a:latin typeface="Arial"/>
              <a:cs typeface="Arial"/>
            </a:endParaRPr>
          </a:p>
        </p:txBody>
      </p:sp>
      <p:sp>
        <p:nvSpPr>
          <p:cNvPr id="4" name="object 4"/>
          <p:cNvSpPr txBox="1"/>
          <p:nvPr/>
        </p:nvSpPr>
        <p:spPr>
          <a:xfrm>
            <a:off x="880363" y="6195000"/>
            <a:ext cx="4395470" cy="940642"/>
          </a:xfrm>
          <a:prstGeom prst="rect">
            <a:avLst/>
          </a:prstGeom>
        </p:spPr>
        <p:txBody>
          <a:bodyPr vert="horz" wrap="square" lIns="0" tIns="24765" rIns="0" bIns="0" rtlCol="0">
            <a:spAutoFit/>
          </a:bodyPr>
          <a:lstStyle/>
          <a:p>
            <a:pPr marL="12700">
              <a:lnSpc>
                <a:spcPct val="100000"/>
              </a:lnSpc>
              <a:spcBef>
                <a:spcPts val="790"/>
              </a:spcBef>
            </a:pPr>
            <a:r>
              <a:rPr lang="en-US" sz="1200" b="1" dirty="0">
                <a:solidFill>
                  <a:schemeClr val="tx2">
                    <a:lumMod val="50000"/>
                  </a:schemeClr>
                </a:solidFill>
                <a:latin typeface="Arial"/>
                <a:cs typeface="Arial"/>
              </a:rPr>
              <a:t>I</a:t>
            </a:r>
            <a:r>
              <a:rPr sz="1200" b="1" dirty="0">
                <a:solidFill>
                  <a:schemeClr val="tx2">
                    <a:lumMod val="50000"/>
                  </a:schemeClr>
                </a:solidFill>
                <a:latin typeface="Arial"/>
                <a:cs typeface="Arial"/>
              </a:rPr>
              <a:t>ncludes</a:t>
            </a:r>
            <a:r>
              <a:rPr sz="1200" b="1" spc="-5" dirty="0">
                <a:solidFill>
                  <a:schemeClr val="tx2">
                    <a:lumMod val="75000"/>
                  </a:schemeClr>
                </a:solidFill>
                <a:latin typeface="Arial"/>
                <a:cs typeface="Arial"/>
              </a:rPr>
              <a:t>:</a:t>
            </a:r>
            <a:endParaRPr sz="1200" dirty="0">
              <a:solidFill>
                <a:schemeClr val="tx2">
                  <a:lumMod val="75000"/>
                </a:schemeClr>
              </a:solidFill>
              <a:latin typeface="Arial"/>
              <a:cs typeface="Arial"/>
            </a:endParaRPr>
          </a:p>
          <a:p>
            <a:pPr marL="241300" indent="-228600">
              <a:lnSpc>
                <a:spcPts val="1415"/>
              </a:lnSpc>
              <a:spcBef>
                <a:spcPts val="75"/>
              </a:spcBef>
              <a:buChar char="•"/>
              <a:tabLst>
                <a:tab pos="240665" algn="l"/>
                <a:tab pos="241300" algn="l"/>
              </a:tabLst>
            </a:pPr>
            <a:r>
              <a:rPr sz="1200" dirty="0">
                <a:solidFill>
                  <a:srgbClr val="3D3F3F"/>
                </a:solidFill>
                <a:latin typeface="Arial"/>
                <a:cs typeface="Arial"/>
              </a:rPr>
              <a:t>All </a:t>
            </a:r>
            <a:r>
              <a:rPr sz="1200" spc="-5" dirty="0">
                <a:solidFill>
                  <a:srgbClr val="3D3F3F"/>
                </a:solidFill>
                <a:latin typeface="Arial"/>
                <a:cs typeface="Arial"/>
              </a:rPr>
              <a:t>taxes and </a:t>
            </a:r>
            <a:r>
              <a:rPr sz="1200" dirty="0">
                <a:solidFill>
                  <a:srgbClr val="3D3F3F"/>
                </a:solidFill>
                <a:latin typeface="Arial"/>
                <a:cs typeface="Arial"/>
              </a:rPr>
              <a:t>services</a:t>
            </a:r>
            <a:r>
              <a:rPr sz="1200" spc="-70" dirty="0">
                <a:solidFill>
                  <a:srgbClr val="3D3F3F"/>
                </a:solidFill>
                <a:latin typeface="Arial"/>
                <a:cs typeface="Arial"/>
              </a:rPr>
              <a:t> </a:t>
            </a:r>
            <a:r>
              <a:rPr sz="1200" spc="5" dirty="0">
                <a:solidFill>
                  <a:srgbClr val="3D3F3F"/>
                </a:solidFill>
                <a:latin typeface="Arial"/>
                <a:cs typeface="Arial"/>
              </a:rPr>
              <a:t>included</a:t>
            </a:r>
            <a:endParaRPr sz="1200" dirty="0">
              <a:latin typeface="Arial"/>
              <a:cs typeface="Arial"/>
            </a:endParaRPr>
          </a:p>
          <a:p>
            <a:pPr marL="241300" indent="-228600">
              <a:lnSpc>
                <a:spcPts val="1390"/>
              </a:lnSpc>
              <a:buChar char="•"/>
              <a:tabLst>
                <a:tab pos="240665" algn="l"/>
                <a:tab pos="241300" algn="l"/>
              </a:tabLst>
            </a:pPr>
            <a:r>
              <a:rPr sz="1200" spc="5" dirty="0">
                <a:solidFill>
                  <a:srgbClr val="3D3F3F"/>
                </a:solidFill>
                <a:latin typeface="Arial"/>
                <a:cs typeface="Arial"/>
              </a:rPr>
              <a:t>English </a:t>
            </a:r>
            <a:r>
              <a:rPr sz="1200" dirty="0">
                <a:solidFill>
                  <a:srgbClr val="3D3F3F"/>
                </a:solidFill>
                <a:latin typeface="Arial"/>
                <a:cs typeface="Arial"/>
              </a:rPr>
              <a:t>speaking</a:t>
            </a:r>
            <a:r>
              <a:rPr sz="1200" spc="-135" dirty="0">
                <a:solidFill>
                  <a:srgbClr val="3D3F3F"/>
                </a:solidFill>
                <a:latin typeface="Arial"/>
                <a:cs typeface="Arial"/>
              </a:rPr>
              <a:t> </a:t>
            </a:r>
            <a:r>
              <a:rPr sz="1200" dirty="0">
                <a:solidFill>
                  <a:srgbClr val="3D3F3F"/>
                </a:solidFill>
                <a:latin typeface="Arial"/>
                <a:cs typeface="Arial"/>
              </a:rPr>
              <a:t>driver</a:t>
            </a:r>
            <a:endParaRPr sz="1200" dirty="0">
              <a:latin typeface="Arial"/>
              <a:cs typeface="Arial"/>
            </a:endParaRPr>
          </a:p>
          <a:p>
            <a:pPr marL="241300" indent="-228600">
              <a:lnSpc>
                <a:spcPts val="1415"/>
              </a:lnSpc>
              <a:buChar char="•"/>
              <a:tabLst>
                <a:tab pos="240665" algn="l"/>
                <a:tab pos="241300" algn="l"/>
              </a:tabLst>
            </a:pPr>
            <a:r>
              <a:rPr sz="1200" dirty="0">
                <a:solidFill>
                  <a:srgbClr val="3D3F3F"/>
                </a:solidFill>
                <a:latin typeface="Arial"/>
                <a:cs typeface="Arial"/>
              </a:rPr>
              <a:t>Driver will </a:t>
            </a:r>
            <a:r>
              <a:rPr sz="1200" spc="-5" dirty="0">
                <a:solidFill>
                  <a:srgbClr val="3D3F3F"/>
                </a:solidFill>
                <a:latin typeface="Arial"/>
                <a:cs typeface="Arial"/>
              </a:rPr>
              <a:t>wait </a:t>
            </a:r>
            <a:r>
              <a:rPr sz="1200" dirty="0">
                <a:solidFill>
                  <a:srgbClr val="3D3F3F"/>
                </a:solidFill>
                <a:latin typeface="Arial"/>
                <a:cs typeface="Arial"/>
              </a:rPr>
              <a:t>at the </a:t>
            </a:r>
            <a:r>
              <a:rPr sz="1200" spc="5" dirty="0">
                <a:solidFill>
                  <a:srgbClr val="3D3F3F"/>
                </a:solidFill>
                <a:latin typeface="Arial"/>
                <a:cs typeface="Arial"/>
              </a:rPr>
              <a:t>arrivals</a:t>
            </a:r>
            <a:r>
              <a:rPr sz="1200" spc="-250" dirty="0">
                <a:solidFill>
                  <a:srgbClr val="3D3F3F"/>
                </a:solidFill>
                <a:latin typeface="Arial"/>
                <a:cs typeface="Arial"/>
              </a:rPr>
              <a:t> </a:t>
            </a:r>
            <a:r>
              <a:rPr sz="1200" dirty="0">
                <a:solidFill>
                  <a:srgbClr val="3D3F3F"/>
                </a:solidFill>
                <a:latin typeface="Arial"/>
                <a:cs typeface="Arial"/>
              </a:rPr>
              <a:t>holding </a:t>
            </a:r>
            <a:r>
              <a:rPr sz="1200" spc="-5" dirty="0">
                <a:solidFill>
                  <a:srgbClr val="3D3F3F"/>
                </a:solidFill>
                <a:latin typeface="Arial"/>
                <a:cs typeface="Arial"/>
              </a:rPr>
              <a:t>a </a:t>
            </a:r>
            <a:r>
              <a:rPr sz="1200" dirty="0">
                <a:solidFill>
                  <a:srgbClr val="3D3F3F"/>
                </a:solidFill>
                <a:latin typeface="Arial"/>
                <a:cs typeface="Arial"/>
              </a:rPr>
              <a:t>sign </a:t>
            </a:r>
            <a:r>
              <a:rPr sz="1200" spc="-5" dirty="0">
                <a:solidFill>
                  <a:srgbClr val="3D3F3F"/>
                </a:solidFill>
                <a:latin typeface="Arial"/>
                <a:cs typeface="Arial"/>
              </a:rPr>
              <a:t>with </a:t>
            </a:r>
            <a:r>
              <a:rPr sz="1200" dirty="0">
                <a:solidFill>
                  <a:srgbClr val="3D3F3F"/>
                </a:solidFill>
                <a:latin typeface="Arial"/>
                <a:cs typeface="Arial"/>
              </a:rPr>
              <a:t>client’s </a:t>
            </a:r>
            <a:r>
              <a:rPr sz="1200" spc="-10" dirty="0">
                <a:solidFill>
                  <a:srgbClr val="3D3F3F"/>
                </a:solidFill>
                <a:latin typeface="Arial"/>
                <a:cs typeface="Arial"/>
              </a:rPr>
              <a:t>name</a:t>
            </a:r>
            <a:endParaRPr lang="en-US" sz="1200" spc="-10" dirty="0">
              <a:solidFill>
                <a:srgbClr val="3D3F3F"/>
              </a:solidFill>
              <a:latin typeface="Arial"/>
              <a:cs typeface="Arial"/>
            </a:endParaRPr>
          </a:p>
          <a:p>
            <a:pPr marL="12700">
              <a:lnSpc>
                <a:spcPts val="1415"/>
              </a:lnSpc>
              <a:tabLst>
                <a:tab pos="240665" algn="l"/>
                <a:tab pos="241300" algn="l"/>
              </a:tabLst>
            </a:pPr>
            <a:r>
              <a:rPr lang="en-GB" sz="1200" b="1" spc="-5" dirty="0">
                <a:solidFill>
                  <a:schemeClr val="tx2">
                    <a:lumMod val="50000"/>
                  </a:schemeClr>
                </a:solidFill>
                <a:latin typeface="Arial"/>
                <a:cs typeface="Arial"/>
              </a:rPr>
              <a:t>Cancelation Policy: </a:t>
            </a:r>
            <a:r>
              <a:rPr lang="en-GB" sz="1200" spc="-5" dirty="0">
                <a:solidFill>
                  <a:srgbClr val="3D3F3F"/>
                </a:solidFill>
                <a:latin typeface="Arial"/>
                <a:cs typeface="Arial"/>
              </a:rPr>
              <a:t>10</a:t>
            </a:r>
            <a:r>
              <a:rPr lang="en-GB" sz="1200" dirty="0">
                <a:solidFill>
                  <a:srgbClr val="3D3F3F"/>
                </a:solidFill>
                <a:latin typeface="Arial"/>
                <a:cs typeface="Arial"/>
              </a:rPr>
              <a:t> days prior to the service</a:t>
            </a:r>
          </a:p>
        </p:txBody>
      </p:sp>
      <p:sp>
        <p:nvSpPr>
          <p:cNvPr id="6" name="object 6"/>
          <p:cNvSpPr/>
          <p:nvPr/>
        </p:nvSpPr>
        <p:spPr>
          <a:xfrm>
            <a:off x="7123176" y="3496055"/>
            <a:ext cx="3569335" cy="567055"/>
          </a:xfrm>
          <a:custGeom>
            <a:avLst/>
            <a:gdLst/>
            <a:ahLst/>
            <a:cxnLst/>
            <a:rect l="l" t="t" r="r" b="b"/>
            <a:pathLst>
              <a:path w="3569334" h="567054">
                <a:moveTo>
                  <a:pt x="0" y="0"/>
                </a:moveTo>
                <a:lnTo>
                  <a:pt x="3569207" y="0"/>
                </a:lnTo>
                <a:lnTo>
                  <a:pt x="3569207" y="566928"/>
                </a:lnTo>
                <a:lnTo>
                  <a:pt x="0" y="566928"/>
                </a:lnTo>
                <a:lnTo>
                  <a:pt x="0" y="0"/>
                </a:lnTo>
                <a:close/>
              </a:path>
            </a:pathLst>
          </a:custGeom>
          <a:solidFill>
            <a:srgbClr val="CACACA"/>
          </a:solidFill>
        </p:spPr>
        <p:txBody>
          <a:bodyPr wrap="square" lIns="0" tIns="0" rIns="0" bIns="0" rtlCol="0"/>
          <a:lstStyle/>
          <a:p>
            <a:endParaRPr/>
          </a:p>
        </p:txBody>
      </p:sp>
      <p:sp>
        <p:nvSpPr>
          <p:cNvPr id="7" name="object 7"/>
          <p:cNvSpPr txBox="1"/>
          <p:nvPr/>
        </p:nvSpPr>
        <p:spPr>
          <a:xfrm>
            <a:off x="7259828" y="3666236"/>
            <a:ext cx="3347212" cy="197490"/>
          </a:xfrm>
          <a:prstGeom prst="rect">
            <a:avLst/>
          </a:prstGeom>
        </p:spPr>
        <p:txBody>
          <a:bodyPr vert="horz" wrap="square" lIns="0" tIns="12700" rIns="0" bIns="0" rtlCol="0">
            <a:spAutoFit/>
          </a:bodyPr>
          <a:lstStyle/>
          <a:p>
            <a:pPr marL="12700">
              <a:lnSpc>
                <a:spcPct val="100000"/>
              </a:lnSpc>
              <a:spcBef>
                <a:spcPts val="100"/>
              </a:spcBef>
            </a:pPr>
            <a:r>
              <a:rPr lang="en-US" sz="1200" spc="-5" dirty="0">
                <a:solidFill>
                  <a:srgbClr val="FFFFFF"/>
                </a:solidFill>
                <a:latin typeface="Arial"/>
                <a:cs typeface="Arial"/>
              </a:rPr>
              <a:t>Private Car Transfers</a:t>
            </a:r>
          </a:p>
        </p:txBody>
      </p:sp>
      <p:sp>
        <p:nvSpPr>
          <p:cNvPr id="8" name="object 8"/>
          <p:cNvSpPr/>
          <p:nvPr/>
        </p:nvSpPr>
        <p:spPr>
          <a:xfrm>
            <a:off x="622300" y="6067425"/>
            <a:ext cx="5459095" cy="0"/>
          </a:xfrm>
          <a:custGeom>
            <a:avLst/>
            <a:gdLst/>
            <a:ahLst/>
            <a:cxnLst/>
            <a:rect l="l" t="t" r="r" b="b"/>
            <a:pathLst>
              <a:path w="5459095">
                <a:moveTo>
                  <a:pt x="0" y="0"/>
                </a:moveTo>
                <a:lnTo>
                  <a:pt x="5458968" y="0"/>
                </a:lnTo>
              </a:path>
            </a:pathLst>
          </a:custGeom>
          <a:ln w="15240">
            <a:solidFill>
              <a:srgbClr val="CACACA"/>
            </a:solidFill>
          </a:ln>
        </p:spPr>
        <p:txBody>
          <a:bodyPr wrap="square" lIns="0" tIns="0" rIns="0" bIns="0" rtlCol="0"/>
          <a:lstStyle/>
          <a:p>
            <a:endParaRPr/>
          </a:p>
        </p:txBody>
      </p:sp>
      <p:sp>
        <p:nvSpPr>
          <p:cNvPr id="9" name="object 9"/>
          <p:cNvSpPr/>
          <p:nvPr/>
        </p:nvSpPr>
        <p:spPr>
          <a:xfrm>
            <a:off x="7082219" y="4772025"/>
            <a:ext cx="3551937" cy="1935716"/>
          </a:xfrm>
          <a:prstGeom prst="rect">
            <a:avLst/>
          </a:prstGeom>
          <a:blipFill>
            <a:blip r:embed="rId2" cstate="email">
              <a:extLst>
                <a:ext uri="{28A0092B-C50C-407E-A947-70E740481C1C}">
                  <a14:useLocalDpi xmlns:a14="http://schemas.microsoft.com/office/drawing/2010/main"/>
                </a:ext>
              </a:extLst>
            </a:blip>
            <a:stretch>
              <a:fillRect r="1"/>
            </a:stretch>
          </a:blip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11430" rIns="0" bIns="0" rtlCol="0">
            <a:spAutoFit/>
          </a:bodyPr>
          <a:lstStyle/>
          <a:p>
            <a:pPr marL="25400">
              <a:lnSpc>
                <a:spcPct val="100000"/>
              </a:lnSpc>
              <a:spcBef>
                <a:spcPts val="90"/>
              </a:spcBef>
            </a:pPr>
            <a:fld id="{81D60167-4931-47E6-BA6A-407CBD079E47}" type="slidenum">
              <a:rPr dirty="0"/>
              <a:t>22</a:t>
            </a:fld>
            <a:endParaRPr dirty="0"/>
          </a:p>
        </p:txBody>
      </p:sp>
      <p:sp>
        <p:nvSpPr>
          <p:cNvPr id="13" name="object 2">
            <a:extLst>
              <a:ext uri="{FF2B5EF4-FFF2-40B4-BE49-F238E27FC236}">
                <a16:creationId xmlns:a16="http://schemas.microsoft.com/office/drawing/2014/main" id="{FB6791D3-E570-46DE-942A-4864DA2CDA60}"/>
              </a:ext>
            </a:extLst>
          </p:cNvPr>
          <p:cNvSpPr txBox="1">
            <a:spLocks noGrp="1"/>
          </p:cNvSpPr>
          <p:nvPr>
            <p:ph type="title"/>
          </p:nvPr>
        </p:nvSpPr>
        <p:spPr>
          <a:xfrm>
            <a:off x="851978" y="762686"/>
            <a:ext cx="4999737" cy="382156"/>
          </a:xfrm>
          <a:prstGeom prst="rect">
            <a:avLst/>
          </a:prstGeom>
        </p:spPr>
        <p:txBody>
          <a:bodyPr vert="horz" wrap="square" lIns="0" tIns="12700" rIns="0" bIns="0" rtlCol="0">
            <a:spAutoFit/>
          </a:bodyPr>
          <a:lstStyle/>
          <a:p>
            <a:pPr marL="12700">
              <a:lnSpc>
                <a:spcPct val="100000"/>
              </a:lnSpc>
              <a:spcBef>
                <a:spcPts val="100"/>
              </a:spcBef>
            </a:pPr>
            <a:r>
              <a:rPr lang="en-US" sz="2400" spc="120" dirty="0">
                <a:solidFill>
                  <a:srgbClr val="3E3F40"/>
                </a:solidFill>
                <a:latin typeface="Arial" panose="020B0604020202020204" pitchFamily="34" charset="0"/>
                <a:cs typeface="Arial" panose="020B0604020202020204" pitchFamily="34" charset="0"/>
              </a:rPr>
              <a:t>Private Car Transfers</a:t>
            </a:r>
            <a:endParaRPr sz="2400" spc="120" dirty="0">
              <a:solidFill>
                <a:srgbClr val="3E3F40"/>
              </a:solidFill>
              <a:latin typeface="Arial" panose="020B0604020202020204" pitchFamily="34" charset="0"/>
              <a:cs typeface="Arial" panose="020B0604020202020204" pitchFamily="34" charset="0"/>
            </a:endParaRPr>
          </a:p>
        </p:txBody>
      </p:sp>
      <p:pic>
        <p:nvPicPr>
          <p:cNvPr id="15" name="Picture 14" descr="A person standing next to a car&#10;&#10;Description automatically generated">
            <a:extLst>
              <a:ext uri="{FF2B5EF4-FFF2-40B4-BE49-F238E27FC236}">
                <a16:creationId xmlns:a16="http://schemas.microsoft.com/office/drawing/2014/main" id="{F07C078F-0B93-471D-811B-ECE2E859BD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23176" y="0"/>
            <a:ext cx="3570224" cy="3466852"/>
          </a:xfrm>
          <a:prstGeom prst="rect">
            <a:avLst/>
          </a:prstGeom>
        </p:spPr>
      </p:pic>
      <p:sp>
        <p:nvSpPr>
          <p:cNvPr id="12" name="object 2">
            <a:extLst>
              <a:ext uri="{FF2B5EF4-FFF2-40B4-BE49-F238E27FC236}">
                <a16:creationId xmlns:a16="http://schemas.microsoft.com/office/drawing/2014/main" id="{D9604840-55AA-4BD8-9A1F-3F35BA666FA7}"/>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68177" y="1736933"/>
            <a:ext cx="4918068" cy="5335115"/>
          </a:xfrm>
          <a:prstGeom prst="rect">
            <a:avLst/>
          </a:prstGeom>
        </p:spPr>
        <p:txBody>
          <a:bodyPr vert="horz" wrap="square" lIns="0" tIns="13335" rIns="0" bIns="0" rtlCol="0">
            <a:spAutoFit/>
          </a:bodyPr>
          <a:lstStyle/>
          <a:p>
            <a:pPr marL="12700">
              <a:lnSpc>
                <a:spcPct val="100000"/>
              </a:lnSpc>
              <a:spcBef>
                <a:spcPts val="105"/>
              </a:spcBef>
            </a:pPr>
            <a:r>
              <a:rPr lang="en-US" sz="1200" b="1" dirty="0">
                <a:solidFill>
                  <a:schemeClr val="tx2">
                    <a:lumMod val="50000"/>
                  </a:schemeClr>
                </a:solidFill>
                <a:latin typeface="Arial"/>
                <a:cs typeface="Arial"/>
              </a:rPr>
              <a:t>Inclusions: </a:t>
            </a:r>
            <a:r>
              <a:rPr lang="en-US" sz="1200" spc="-5" dirty="0">
                <a:solidFill>
                  <a:srgbClr val="3D3F3F"/>
                </a:solidFill>
                <a:latin typeface="Arial"/>
                <a:cs typeface="Arial"/>
              </a:rPr>
              <a:t>Itinerary of 9</a:t>
            </a:r>
            <a:r>
              <a:rPr lang="en-GB" sz="1200" spc="-5" dirty="0">
                <a:solidFill>
                  <a:srgbClr val="3D3F3F"/>
                </a:solidFill>
                <a:latin typeface="Arial"/>
                <a:cs typeface="Arial"/>
              </a:rPr>
              <a:t> nights / 10 days itinerary </a:t>
            </a:r>
            <a:r>
              <a:rPr lang="en-US" sz="1200" b="1" dirty="0">
                <a:solidFill>
                  <a:schemeClr val="tx2">
                    <a:lumMod val="50000"/>
                  </a:schemeClr>
                </a:solidFill>
                <a:latin typeface="Arial"/>
                <a:cs typeface="Arial"/>
              </a:rPr>
              <a:t>	</a:t>
            </a:r>
          </a:p>
          <a:p>
            <a:pPr marL="12700">
              <a:lnSpc>
                <a:spcPct val="120000"/>
              </a:lnSpc>
              <a:spcBef>
                <a:spcPts val="105"/>
              </a:spcBef>
            </a:pPr>
            <a:r>
              <a:rPr lang="en-US" sz="1200" b="1" spc="-5" dirty="0">
                <a:solidFill>
                  <a:srgbClr val="3D3F3F"/>
                </a:solidFill>
                <a:latin typeface="Arial"/>
                <a:cs typeface="Arial"/>
              </a:rPr>
              <a:t>Athens</a:t>
            </a:r>
          </a:p>
          <a:p>
            <a:pPr marL="12700">
              <a:lnSpc>
                <a:spcPct val="120000"/>
              </a:lnSpc>
              <a:spcBef>
                <a:spcPts val="105"/>
              </a:spcBef>
            </a:pPr>
            <a:r>
              <a:rPr lang="en-US" sz="1200" spc="-5" dirty="0">
                <a:solidFill>
                  <a:srgbClr val="3D3F3F"/>
                </a:solidFill>
                <a:latin typeface="Arial"/>
                <a:cs typeface="Arial"/>
              </a:rPr>
              <a:t>Transfer upon arrival &amp; departure with luxury car		 </a:t>
            </a:r>
          </a:p>
          <a:p>
            <a:pPr marL="12700">
              <a:lnSpc>
                <a:spcPct val="120000"/>
              </a:lnSpc>
              <a:spcBef>
                <a:spcPts val="105"/>
              </a:spcBef>
            </a:pPr>
            <a:r>
              <a:rPr lang="en-US" sz="1200" spc="-5" dirty="0">
                <a:solidFill>
                  <a:srgbClr val="3D3F3F"/>
                </a:solidFill>
                <a:latin typeface="Arial"/>
                <a:cs typeface="Arial"/>
              </a:rPr>
              <a:t>Accommodation at Perianth, Suite Acropolis View (2 nights)</a:t>
            </a:r>
          </a:p>
          <a:p>
            <a:pPr marL="12700">
              <a:lnSpc>
                <a:spcPct val="120000"/>
              </a:lnSpc>
              <a:spcBef>
                <a:spcPts val="105"/>
              </a:spcBef>
            </a:pPr>
            <a:r>
              <a:rPr lang="en-GB" sz="1200" kern="1200" spc="-5" dirty="0">
                <a:solidFill>
                  <a:srgbClr val="3D3F3F"/>
                </a:solidFill>
                <a:latin typeface="Arial"/>
                <a:ea typeface="+mn-ea"/>
                <a:cs typeface="Arial"/>
              </a:rPr>
              <a:t>Parthenon &amp; Acropolis Museum Tour</a:t>
            </a:r>
          </a:p>
          <a:p>
            <a:pPr marL="12700">
              <a:lnSpc>
                <a:spcPct val="120000"/>
              </a:lnSpc>
              <a:spcBef>
                <a:spcPts val="105"/>
              </a:spcBef>
            </a:pPr>
            <a:r>
              <a:rPr lang="en-GB" sz="1200" kern="1200" spc="-5" dirty="0">
                <a:solidFill>
                  <a:srgbClr val="3D3F3F"/>
                </a:solidFill>
                <a:latin typeface="Arial"/>
                <a:ea typeface="+mn-ea"/>
                <a:cs typeface="Arial"/>
              </a:rPr>
              <a:t>Flavours of Athens</a:t>
            </a:r>
            <a:r>
              <a:rPr lang="en-US" sz="1200" spc="-5" dirty="0">
                <a:solidFill>
                  <a:srgbClr val="3D3F3F"/>
                </a:solidFill>
                <a:latin typeface="Arial"/>
                <a:cs typeface="Arial"/>
              </a:rPr>
              <a:t>	</a:t>
            </a:r>
          </a:p>
          <a:p>
            <a:pPr marL="12700">
              <a:lnSpc>
                <a:spcPct val="120000"/>
              </a:lnSpc>
              <a:spcBef>
                <a:spcPts val="105"/>
              </a:spcBef>
            </a:pPr>
            <a:r>
              <a:rPr lang="en-US" sz="1200" spc="-5" dirty="0">
                <a:solidFill>
                  <a:srgbClr val="3D3F3F"/>
                </a:solidFill>
                <a:latin typeface="Arial"/>
                <a:cs typeface="Arial"/>
              </a:rPr>
              <a:t>Flight Business Seats Athens-Santorini		</a:t>
            </a:r>
          </a:p>
          <a:p>
            <a:pPr marL="12700">
              <a:lnSpc>
                <a:spcPct val="120000"/>
              </a:lnSpc>
              <a:spcBef>
                <a:spcPts val="105"/>
              </a:spcBef>
            </a:pPr>
            <a:r>
              <a:rPr lang="en-US" sz="1200" b="1" spc="-5" dirty="0">
                <a:solidFill>
                  <a:srgbClr val="3D3F3F"/>
                </a:solidFill>
                <a:latin typeface="Arial"/>
                <a:cs typeface="Arial"/>
              </a:rPr>
              <a:t>Santorini</a:t>
            </a:r>
          </a:p>
          <a:p>
            <a:pPr marL="12700">
              <a:lnSpc>
                <a:spcPct val="120000"/>
              </a:lnSpc>
              <a:spcBef>
                <a:spcPts val="105"/>
              </a:spcBef>
            </a:pPr>
            <a:r>
              <a:rPr lang="en-US" sz="1200" spc="-5" dirty="0">
                <a:solidFill>
                  <a:srgbClr val="3D3F3F"/>
                </a:solidFill>
                <a:highlight>
                  <a:srgbClr val="FFFFFF"/>
                </a:highlight>
                <a:latin typeface="Arial"/>
                <a:cs typeface="Arial"/>
              </a:rPr>
              <a:t>Transfers upon arrival and departure with luxury car	 	</a:t>
            </a:r>
          </a:p>
          <a:p>
            <a:pPr marL="12700">
              <a:lnSpc>
                <a:spcPct val="120000"/>
              </a:lnSpc>
              <a:spcBef>
                <a:spcPts val="105"/>
              </a:spcBef>
            </a:pPr>
            <a:r>
              <a:rPr lang="en-US" sz="1200" spc="-5" dirty="0">
                <a:solidFill>
                  <a:srgbClr val="3D3F3F"/>
                </a:solidFill>
                <a:latin typeface="Arial"/>
                <a:cs typeface="Arial"/>
              </a:rPr>
              <a:t>Accommodation at Canaves, Junior Suite Plunge Pool  (3 nights)	</a:t>
            </a:r>
          </a:p>
          <a:p>
            <a:pPr marL="12700" marR="0" lvl="0" indent="0" fontAlgn="auto">
              <a:lnSpc>
                <a:spcPct val="120000"/>
              </a:lnSpc>
              <a:spcBef>
                <a:spcPts val="105"/>
              </a:spcBef>
              <a:spcAft>
                <a:spcPts val="0"/>
              </a:spcAft>
              <a:buClrTx/>
              <a:buSzTx/>
              <a:buFontTx/>
              <a:buNone/>
              <a:tabLst/>
              <a:defRPr/>
            </a:pPr>
            <a:r>
              <a:rPr lang="en-US" sz="1200" spc="-5" dirty="0">
                <a:solidFill>
                  <a:srgbClr val="3D3F3F"/>
                </a:solidFill>
                <a:latin typeface="Arial"/>
                <a:cs typeface="Arial"/>
              </a:rPr>
              <a:t>Sunset Cruise</a:t>
            </a:r>
          </a:p>
          <a:p>
            <a:pPr marL="12700" marR="0" lvl="0" indent="0" fontAlgn="auto">
              <a:lnSpc>
                <a:spcPct val="120000"/>
              </a:lnSpc>
              <a:spcBef>
                <a:spcPts val="105"/>
              </a:spcBef>
              <a:spcAft>
                <a:spcPts val="0"/>
              </a:spcAft>
              <a:buClrTx/>
              <a:buSzTx/>
              <a:buFontTx/>
              <a:buNone/>
              <a:tabLst/>
              <a:defRPr/>
            </a:pPr>
            <a:r>
              <a:rPr lang="en-GB" sz="1200" spc="-5" dirty="0">
                <a:solidFill>
                  <a:srgbClr val="3D3F3F"/>
                </a:solidFill>
                <a:latin typeface="Arial"/>
                <a:cs typeface="Arial"/>
              </a:rPr>
              <a:t>Explore the beauty of the Cliff</a:t>
            </a:r>
          </a:p>
          <a:p>
            <a:pPr marL="12700">
              <a:lnSpc>
                <a:spcPct val="120000"/>
              </a:lnSpc>
              <a:spcBef>
                <a:spcPts val="105"/>
              </a:spcBef>
              <a:defRPr/>
            </a:pPr>
            <a:r>
              <a:rPr lang="en-GB" sz="1200" spc="-5" dirty="0">
                <a:solidFill>
                  <a:srgbClr val="3D3F3F"/>
                </a:solidFill>
                <a:latin typeface="Arial"/>
                <a:cs typeface="Arial"/>
              </a:rPr>
              <a:t>Ferry Business Seats Santorini-</a:t>
            </a:r>
            <a:r>
              <a:rPr lang="en-GB" sz="1200" spc="-5" dirty="0" err="1">
                <a:solidFill>
                  <a:srgbClr val="3D3F3F"/>
                </a:solidFill>
                <a:latin typeface="Arial"/>
                <a:cs typeface="Arial"/>
              </a:rPr>
              <a:t>Folegandros</a:t>
            </a:r>
            <a:endParaRPr lang="en-GB" sz="1200" spc="-5" dirty="0">
              <a:solidFill>
                <a:srgbClr val="3D3F3F"/>
              </a:solidFill>
              <a:latin typeface="Arial"/>
              <a:cs typeface="Arial"/>
            </a:endParaRPr>
          </a:p>
          <a:p>
            <a:pPr marL="12700">
              <a:lnSpc>
                <a:spcPct val="120000"/>
              </a:lnSpc>
              <a:spcBef>
                <a:spcPts val="105"/>
              </a:spcBef>
            </a:pPr>
            <a:r>
              <a:rPr lang="en-US" sz="1200" b="1" spc="-5" dirty="0" err="1">
                <a:solidFill>
                  <a:srgbClr val="3D3F3F"/>
                </a:solidFill>
                <a:latin typeface="Arial"/>
                <a:cs typeface="Arial"/>
              </a:rPr>
              <a:t>Folegandros</a:t>
            </a:r>
            <a:endParaRPr lang="en-US" sz="1200" b="1" spc="-5" dirty="0">
              <a:solidFill>
                <a:srgbClr val="3D3F3F"/>
              </a:solidFill>
              <a:latin typeface="Arial"/>
              <a:cs typeface="Arial"/>
            </a:endParaRPr>
          </a:p>
          <a:p>
            <a:pPr marL="12700">
              <a:lnSpc>
                <a:spcPct val="120000"/>
              </a:lnSpc>
              <a:spcBef>
                <a:spcPts val="105"/>
              </a:spcBef>
            </a:pPr>
            <a:r>
              <a:rPr lang="en-US" sz="1200" spc="-5" dirty="0">
                <a:solidFill>
                  <a:srgbClr val="3D3F3F"/>
                </a:solidFill>
                <a:latin typeface="Arial"/>
                <a:cs typeface="Arial"/>
              </a:rPr>
              <a:t>Transfer upon arrival &amp; departure with luxury car		 </a:t>
            </a:r>
          </a:p>
          <a:p>
            <a:pPr marL="12700">
              <a:lnSpc>
                <a:spcPct val="120000"/>
              </a:lnSpc>
              <a:spcBef>
                <a:spcPts val="105"/>
              </a:spcBef>
            </a:pPr>
            <a:r>
              <a:rPr lang="en-US" sz="1200" spc="-5" dirty="0">
                <a:solidFill>
                  <a:srgbClr val="3D3F3F"/>
                </a:solidFill>
                <a:latin typeface="Arial"/>
                <a:cs typeface="Arial"/>
              </a:rPr>
              <a:t>Accommodation at Anemi, Elegant Sea View Room  (2 nights)	</a:t>
            </a:r>
          </a:p>
          <a:p>
            <a:pPr marL="12700">
              <a:lnSpc>
                <a:spcPct val="120000"/>
              </a:lnSpc>
              <a:spcBef>
                <a:spcPts val="105"/>
              </a:spcBef>
            </a:pPr>
            <a:r>
              <a:rPr lang="en-GB" sz="1200" spc="-5" dirty="0">
                <a:solidFill>
                  <a:srgbClr val="3D3F3F"/>
                </a:solidFill>
                <a:latin typeface="Arial"/>
                <a:cs typeface="Arial"/>
              </a:rPr>
              <a:t>Exploring </a:t>
            </a:r>
            <a:r>
              <a:rPr lang="en-GB" sz="1200" spc="-5" dirty="0" err="1">
                <a:solidFill>
                  <a:srgbClr val="3D3F3F"/>
                </a:solidFill>
                <a:latin typeface="Arial"/>
                <a:cs typeface="Arial"/>
              </a:rPr>
              <a:t>Folegandros</a:t>
            </a:r>
            <a:endParaRPr lang="en-GB" sz="1200" spc="-5" dirty="0">
              <a:solidFill>
                <a:srgbClr val="3D3F3F"/>
              </a:solidFill>
              <a:latin typeface="Arial"/>
              <a:cs typeface="Arial"/>
            </a:endParaRPr>
          </a:p>
          <a:p>
            <a:pPr marL="12700">
              <a:lnSpc>
                <a:spcPct val="120000"/>
              </a:lnSpc>
              <a:spcBef>
                <a:spcPts val="105"/>
              </a:spcBef>
            </a:pPr>
            <a:r>
              <a:rPr lang="en-GB" sz="1200" spc="-5" dirty="0">
                <a:solidFill>
                  <a:srgbClr val="3D3F3F"/>
                </a:solidFill>
                <a:latin typeface="Arial"/>
                <a:cs typeface="Arial"/>
              </a:rPr>
              <a:t>Ferry Business Seats </a:t>
            </a:r>
            <a:r>
              <a:rPr lang="en-GB" sz="1200" spc="-5" dirty="0" err="1">
                <a:solidFill>
                  <a:srgbClr val="3D3F3F"/>
                </a:solidFill>
                <a:latin typeface="Arial"/>
                <a:cs typeface="Arial"/>
              </a:rPr>
              <a:t>Folegandros</a:t>
            </a:r>
            <a:r>
              <a:rPr lang="en-GB" sz="1200" spc="-5" dirty="0">
                <a:solidFill>
                  <a:srgbClr val="3D3F3F"/>
                </a:solidFill>
                <a:latin typeface="Arial"/>
                <a:cs typeface="Arial"/>
              </a:rPr>
              <a:t>-Paros	</a:t>
            </a:r>
            <a:r>
              <a:rPr lang="en-US" sz="1200" spc="-5" dirty="0">
                <a:solidFill>
                  <a:srgbClr val="3D3F3F"/>
                </a:solidFill>
                <a:highlight>
                  <a:srgbClr val="FFFF00"/>
                </a:highlight>
                <a:latin typeface="Arial"/>
                <a:cs typeface="Arial"/>
              </a:rPr>
              <a:t>	</a:t>
            </a:r>
          </a:p>
          <a:p>
            <a:pPr marL="12700">
              <a:lnSpc>
                <a:spcPct val="120000"/>
              </a:lnSpc>
              <a:spcBef>
                <a:spcPts val="105"/>
              </a:spcBef>
            </a:pPr>
            <a:r>
              <a:rPr lang="en-US" sz="1200" b="1" spc="-5" dirty="0">
                <a:solidFill>
                  <a:srgbClr val="3D3F3F"/>
                </a:solidFill>
                <a:latin typeface="Arial"/>
                <a:cs typeface="Arial"/>
              </a:rPr>
              <a:t>Paros</a:t>
            </a:r>
          </a:p>
          <a:p>
            <a:pPr marL="12700">
              <a:lnSpc>
                <a:spcPct val="120000"/>
              </a:lnSpc>
              <a:spcBef>
                <a:spcPts val="105"/>
              </a:spcBef>
            </a:pPr>
            <a:r>
              <a:rPr lang="en-US" sz="1200" spc="-5" dirty="0">
                <a:solidFill>
                  <a:srgbClr val="3D3F3F"/>
                </a:solidFill>
                <a:latin typeface="Arial"/>
                <a:cs typeface="Arial"/>
              </a:rPr>
              <a:t>Transfer upon arrival &amp; departure with luxury car		 </a:t>
            </a:r>
          </a:p>
          <a:p>
            <a:pPr marL="12700">
              <a:lnSpc>
                <a:spcPct val="120000"/>
              </a:lnSpc>
              <a:spcBef>
                <a:spcPts val="105"/>
              </a:spcBef>
            </a:pPr>
            <a:r>
              <a:rPr lang="en-US" sz="1200" spc="-5" dirty="0">
                <a:solidFill>
                  <a:srgbClr val="3D3F3F"/>
                </a:solidFill>
                <a:latin typeface="Arial"/>
                <a:cs typeface="Arial"/>
              </a:rPr>
              <a:t>Accommodation at </a:t>
            </a:r>
            <a:r>
              <a:rPr lang="en-US" sz="1200" spc="-5" dirty="0" err="1">
                <a:solidFill>
                  <a:srgbClr val="3D3F3F"/>
                </a:solidFill>
                <a:latin typeface="Arial"/>
                <a:cs typeface="Arial"/>
              </a:rPr>
              <a:t>Parilio</a:t>
            </a:r>
            <a:r>
              <a:rPr lang="en-US" sz="1200" spc="-5" dirty="0">
                <a:solidFill>
                  <a:srgbClr val="3D3F3F"/>
                </a:solidFill>
                <a:latin typeface="Arial"/>
                <a:cs typeface="Arial"/>
              </a:rPr>
              <a:t>, Aurora (2 nights)		</a:t>
            </a:r>
          </a:p>
          <a:p>
            <a:pPr marL="12700">
              <a:lnSpc>
                <a:spcPct val="120000"/>
              </a:lnSpc>
              <a:spcBef>
                <a:spcPts val="105"/>
              </a:spcBef>
            </a:pPr>
            <a:r>
              <a:rPr lang="en-GB" sz="1200" spc="-5" dirty="0">
                <a:solidFill>
                  <a:srgbClr val="3D3F3F"/>
                </a:solidFill>
                <a:latin typeface="Arial"/>
                <a:cs typeface="Arial"/>
              </a:rPr>
              <a:t>Cooking Secrets from Paros </a:t>
            </a:r>
          </a:p>
          <a:p>
            <a:pPr marL="12700">
              <a:lnSpc>
                <a:spcPct val="120000"/>
              </a:lnSpc>
              <a:spcBef>
                <a:spcPts val="105"/>
              </a:spcBef>
            </a:pPr>
            <a:r>
              <a:rPr lang="en-GB" sz="1200" spc="-5" dirty="0">
                <a:solidFill>
                  <a:srgbClr val="3D3F3F"/>
                </a:solidFill>
                <a:latin typeface="Arial"/>
                <a:cs typeface="Arial"/>
              </a:rPr>
              <a:t>Biking Tour	</a:t>
            </a:r>
          </a:p>
        </p:txBody>
      </p:sp>
      <p:sp>
        <p:nvSpPr>
          <p:cNvPr id="5" name="object 5"/>
          <p:cNvSpPr txBox="1"/>
          <p:nvPr/>
        </p:nvSpPr>
        <p:spPr>
          <a:xfrm>
            <a:off x="854963" y="313436"/>
            <a:ext cx="532993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
        <p:nvSpPr>
          <p:cNvPr id="10" name="object 10"/>
          <p:cNvSpPr txBox="1">
            <a:spLocks noGrp="1"/>
          </p:cNvSpPr>
          <p:nvPr>
            <p:ph type="sldNum" sz="quarter" idx="7"/>
          </p:nvPr>
        </p:nvSpPr>
        <p:spPr>
          <a:prstGeom prst="rect">
            <a:avLst/>
          </a:prstGeom>
        </p:spPr>
        <p:txBody>
          <a:bodyPr vert="horz" wrap="square" lIns="0" tIns="11430" rIns="0" bIns="0" rtlCol="0">
            <a:spAutoFit/>
          </a:bodyPr>
          <a:lstStyle/>
          <a:p>
            <a:pPr marL="25400">
              <a:lnSpc>
                <a:spcPct val="100000"/>
              </a:lnSpc>
              <a:spcBef>
                <a:spcPts val="90"/>
              </a:spcBef>
            </a:pPr>
            <a:fld id="{81D60167-4931-47E6-BA6A-407CBD079E47}" type="slidenum">
              <a:rPr dirty="0"/>
              <a:t>23</a:t>
            </a:fld>
            <a:endParaRPr dirty="0"/>
          </a:p>
        </p:txBody>
      </p:sp>
      <p:sp>
        <p:nvSpPr>
          <p:cNvPr id="13" name="object 2">
            <a:extLst>
              <a:ext uri="{FF2B5EF4-FFF2-40B4-BE49-F238E27FC236}">
                <a16:creationId xmlns:a16="http://schemas.microsoft.com/office/drawing/2014/main" id="{FB6791D3-E570-46DE-942A-4864DA2CDA60}"/>
              </a:ext>
            </a:extLst>
          </p:cNvPr>
          <p:cNvSpPr txBox="1">
            <a:spLocks noGrp="1"/>
          </p:cNvSpPr>
          <p:nvPr>
            <p:ph type="title"/>
          </p:nvPr>
        </p:nvSpPr>
        <p:spPr>
          <a:xfrm>
            <a:off x="2846825" y="498238"/>
            <a:ext cx="4999737"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120" dirty="0">
                <a:solidFill>
                  <a:srgbClr val="3E3F40"/>
                </a:solidFill>
                <a:latin typeface="Arial" panose="020B0604020202020204" pitchFamily="34" charset="0"/>
                <a:cs typeface="Arial" panose="020B0604020202020204" pitchFamily="34" charset="0"/>
              </a:rPr>
              <a:t>Financial Offer</a:t>
            </a:r>
            <a:endParaRPr sz="2000" b="1" spc="120" dirty="0">
              <a:solidFill>
                <a:srgbClr val="3E3F40"/>
              </a:solidFill>
              <a:latin typeface="Arial" panose="020B0604020202020204" pitchFamily="34" charset="0"/>
              <a:cs typeface="Arial" panose="020B0604020202020204" pitchFamily="34" charset="0"/>
            </a:endParaRPr>
          </a:p>
        </p:txBody>
      </p:sp>
      <p:sp>
        <p:nvSpPr>
          <p:cNvPr id="12" name="object 8">
            <a:extLst>
              <a:ext uri="{FF2B5EF4-FFF2-40B4-BE49-F238E27FC236}">
                <a16:creationId xmlns:a16="http://schemas.microsoft.com/office/drawing/2014/main" id="{BFC635C8-4B24-4105-BC06-3D5AFC557A41}"/>
              </a:ext>
            </a:extLst>
          </p:cNvPr>
          <p:cNvSpPr/>
          <p:nvPr/>
        </p:nvSpPr>
        <p:spPr>
          <a:xfrm>
            <a:off x="3302945" y="842435"/>
            <a:ext cx="4087496" cy="116359"/>
          </a:xfrm>
          <a:custGeom>
            <a:avLst/>
            <a:gdLst/>
            <a:ahLst/>
            <a:cxnLst/>
            <a:rect l="l" t="t" r="r" b="b"/>
            <a:pathLst>
              <a:path w="5459095">
                <a:moveTo>
                  <a:pt x="0" y="0"/>
                </a:moveTo>
                <a:lnTo>
                  <a:pt x="5458968" y="0"/>
                </a:lnTo>
              </a:path>
            </a:pathLst>
          </a:custGeom>
          <a:ln w="15240">
            <a:solidFill>
              <a:srgbClr val="CACACA"/>
            </a:solidFill>
          </a:ln>
        </p:spPr>
        <p:txBody>
          <a:bodyPr wrap="square" lIns="0" tIns="0" rIns="0" bIns="0" rtlCol="0"/>
          <a:lstStyle/>
          <a:p>
            <a:endParaRPr/>
          </a:p>
        </p:txBody>
      </p:sp>
      <p:sp>
        <p:nvSpPr>
          <p:cNvPr id="15" name="object 3">
            <a:extLst>
              <a:ext uri="{FF2B5EF4-FFF2-40B4-BE49-F238E27FC236}">
                <a16:creationId xmlns:a16="http://schemas.microsoft.com/office/drawing/2014/main" id="{C76A84AF-564F-4909-8562-0899E94DEC98}"/>
              </a:ext>
            </a:extLst>
          </p:cNvPr>
          <p:cNvSpPr txBox="1"/>
          <p:nvPr/>
        </p:nvSpPr>
        <p:spPr>
          <a:xfrm>
            <a:off x="1503136" y="958794"/>
            <a:ext cx="7687127" cy="296684"/>
          </a:xfrm>
          <a:prstGeom prst="rect">
            <a:avLst/>
          </a:prstGeom>
        </p:spPr>
        <p:txBody>
          <a:bodyPr vert="horz" wrap="square" lIns="0" tIns="13335" rIns="0" bIns="0" rtlCol="0">
            <a:spAutoFit/>
          </a:bodyPr>
          <a:lstStyle/>
          <a:p>
            <a:pPr marL="12700" algn="ctr">
              <a:lnSpc>
                <a:spcPct val="150000"/>
              </a:lnSpc>
              <a:spcBef>
                <a:spcPts val="105"/>
              </a:spcBef>
            </a:pPr>
            <a:r>
              <a:rPr lang="en-US" sz="1400" b="1" spc="-5" dirty="0">
                <a:solidFill>
                  <a:srgbClr val="3D3F3F"/>
                </a:solidFill>
                <a:latin typeface="Arial"/>
                <a:cs typeface="Arial"/>
              </a:rPr>
              <a:t>Starting rate for 2 people €12.240</a:t>
            </a:r>
            <a:endParaRPr lang="en-GB" sz="1400" b="1" spc="-5" dirty="0">
              <a:solidFill>
                <a:srgbClr val="3D3F3F"/>
              </a:solidFill>
              <a:latin typeface="Arial"/>
              <a:cs typeface="Arial"/>
            </a:endParaRPr>
          </a:p>
        </p:txBody>
      </p:sp>
      <p:sp>
        <p:nvSpPr>
          <p:cNvPr id="16" name="object 8">
            <a:extLst>
              <a:ext uri="{FF2B5EF4-FFF2-40B4-BE49-F238E27FC236}">
                <a16:creationId xmlns:a16="http://schemas.microsoft.com/office/drawing/2014/main" id="{595831B5-6C72-4C16-9D4F-720EF8A0550B}"/>
              </a:ext>
            </a:extLst>
          </p:cNvPr>
          <p:cNvSpPr/>
          <p:nvPr/>
        </p:nvSpPr>
        <p:spPr>
          <a:xfrm>
            <a:off x="2709026" y="1419438"/>
            <a:ext cx="5459095" cy="0"/>
          </a:xfrm>
          <a:custGeom>
            <a:avLst/>
            <a:gdLst/>
            <a:ahLst/>
            <a:cxnLst/>
            <a:rect l="l" t="t" r="r" b="b"/>
            <a:pathLst>
              <a:path w="5459095">
                <a:moveTo>
                  <a:pt x="0" y="0"/>
                </a:moveTo>
                <a:lnTo>
                  <a:pt x="5458968" y="0"/>
                </a:lnTo>
              </a:path>
            </a:pathLst>
          </a:custGeom>
          <a:ln w="15240">
            <a:solidFill>
              <a:srgbClr val="CACACA"/>
            </a:solidFill>
          </a:ln>
        </p:spPr>
        <p:txBody>
          <a:bodyPr wrap="square" lIns="0" tIns="0" rIns="0" bIns="0" rtlCol="0"/>
          <a:lstStyle/>
          <a:p>
            <a:endParaRPr/>
          </a:p>
        </p:txBody>
      </p:sp>
      <p:sp>
        <p:nvSpPr>
          <p:cNvPr id="17" name="object 8">
            <a:extLst>
              <a:ext uri="{FF2B5EF4-FFF2-40B4-BE49-F238E27FC236}">
                <a16:creationId xmlns:a16="http://schemas.microsoft.com/office/drawing/2014/main" id="{460BD299-EA05-4A81-95E9-696D258BA59C}"/>
              </a:ext>
            </a:extLst>
          </p:cNvPr>
          <p:cNvSpPr/>
          <p:nvPr/>
        </p:nvSpPr>
        <p:spPr>
          <a:xfrm rot="5400000" flipV="1">
            <a:off x="3261846" y="4231591"/>
            <a:ext cx="5178561" cy="182344"/>
          </a:xfrm>
          <a:custGeom>
            <a:avLst/>
            <a:gdLst/>
            <a:ahLst/>
            <a:cxnLst/>
            <a:rect l="l" t="t" r="r" b="b"/>
            <a:pathLst>
              <a:path w="5459095">
                <a:moveTo>
                  <a:pt x="0" y="0"/>
                </a:moveTo>
                <a:lnTo>
                  <a:pt x="5458968" y="0"/>
                </a:lnTo>
              </a:path>
            </a:pathLst>
          </a:custGeom>
          <a:ln w="15240">
            <a:solidFill>
              <a:srgbClr val="CACACA"/>
            </a:solidFill>
          </a:ln>
        </p:spPr>
        <p:txBody>
          <a:bodyPr wrap="square" lIns="0" tIns="0" rIns="0" bIns="0" rtlCol="0"/>
          <a:lstStyle/>
          <a:p>
            <a:endParaRPr/>
          </a:p>
        </p:txBody>
      </p:sp>
      <p:sp>
        <p:nvSpPr>
          <p:cNvPr id="18" name="Rectangle 17">
            <a:extLst>
              <a:ext uri="{FF2B5EF4-FFF2-40B4-BE49-F238E27FC236}">
                <a16:creationId xmlns:a16="http://schemas.microsoft.com/office/drawing/2014/main" id="{16538B9D-83EF-435A-9786-772427366007}"/>
              </a:ext>
            </a:extLst>
          </p:cNvPr>
          <p:cNvSpPr/>
          <p:nvPr/>
        </p:nvSpPr>
        <p:spPr>
          <a:xfrm>
            <a:off x="6184900" y="6647531"/>
            <a:ext cx="4380685" cy="600164"/>
          </a:xfrm>
          <a:prstGeom prst="rect">
            <a:avLst/>
          </a:prstGeom>
        </p:spPr>
        <p:txBody>
          <a:bodyPr wrap="square">
            <a:spAutoFit/>
          </a:bodyPr>
          <a:lstStyle/>
          <a:p>
            <a:pPr algn="just"/>
            <a:r>
              <a:rPr lang="en-GB" sz="1100" i="1" spc="-5" dirty="0">
                <a:solidFill>
                  <a:srgbClr val="3D3F3F"/>
                </a:solidFill>
                <a:latin typeface="Arial"/>
                <a:cs typeface="Arial"/>
              </a:rPr>
              <a:t>*The offer is based on an itinerary for 2 pax in July-August 2021. </a:t>
            </a:r>
          </a:p>
          <a:p>
            <a:pPr algn="just"/>
            <a:r>
              <a:rPr lang="en-GB" sz="1100" i="1" spc="-5" dirty="0">
                <a:solidFill>
                  <a:srgbClr val="3D3F3F"/>
                </a:solidFill>
                <a:latin typeface="Arial"/>
                <a:cs typeface="Arial"/>
              </a:rPr>
              <a:t>**No any reservation has been made. </a:t>
            </a:r>
          </a:p>
          <a:p>
            <a:pPr algn="just"/>
            <a:r>
              <a:rPr lang="en-GB" sz="1100" i="1" spc="-5" dirty="0">
                <a:solidFill>
                  <a:srgbClr val="3D3F3F"/>
                </a:solidFill>
                <a:latin typeface="Arial"/>
                <a:cs typeface="Arial"/>
              </a:rPr>
              <a:t>***Rates and availability are subject to change.</a:t>
            </a:r>
          </a:p>
        </p:txBody>
      </p:sp>
      <p:sp>
        <p:nvSpPr>
          <p:cNvPr id="14" name="object 3">
            <a:extLst>
              <a:ext uri="{FF2B5EF4-FFF2-40B4-BE49-F238E27FC236}">
                <a16:creationId xmlns:a16="http://schemas.microsoft.com/office/drawing/2014/main" id="{CB0F8E9A-F889-4639-BA6B-ABD0A63B5939}"/>
              </a:ext>
            </a:extLst>
          </p:cNvPr>
          <p:cNvSpPr txBox="1"/>
          <p:nvPr/>
        </p:nvSpPr>
        <p:spPr>
          <a:xfrm>
            <a:off x="6111860" y="2027973"/>
            <a:ext cx="4021531" cy="2133726"/>
          </a:xfrm>
          <a:prstGeom prst="rect">
            <a:avLst/>
          </a:prstGeom>
        </p:spPr>
        <p:txBody>
          <a:bodyPr vert="horz" wrap="square" lIns="0" tIns="13335" rIns="0" bIns="0" rtlCol="0">
            <a:spAutoFit/>
          </a:bodyPr>
          <a:lstStyle/>
          <a:p>
            <a:pPr marL="12700">
              <a:lnSpc>
                <a:spcPct val="100000"/>
              </a:lnSpc>
              <a:spcBef>
                <a:spcPts val="105"/>
              </a:spcBef>
            </a:pPr>
            <a:r>
              <a:rPr lang="en-US" sz="1200" b="1" dirty="0">
                <a:solidFill>
                  <a:schemeClr val="tx2">
                    <a:lumMod val="50000"/>
                  </a:schemeClr>
                </a:solidFill>
                <a:latin typeface="Arial"/>
                <a:cs typeface="Arial"/>
              </a:rPr>
              <a:t>Exclusions:	</a:t>
            </a:r>
          </a:p>
          <a:p>
            <a:pPr marL="171450" indent="-171450">
              <a:lnSpc>
                <a:spcPct val="150000"/>
              </a:lnSpc>
              <a:buFont typeface="Arial" panose="020B0604020202020204" pitchFamily="34" charset="0"/>
              <a:buChar char="•"/>
            </a:pPr>
            <a:r>
              <a:rPr lang="en-GB" sz="1200" spc="-5" dirty="0">
                <a:solidFill>
                  <a:srgbClr val="3D3F3F"/>
                </a:solidFill>
                <a:latin typeface="Arial"/>
                <a:cs typeface="Arial"/>
              </a:rPr>
              <a:t>Meals not included in the itinerary</a:t>
            </a:r>
          </a:p>
          <a:p>
            <a:pPr marL="171450" indent="-171450">
              <a:lnSpc>
                <a:spcPct val="150000"/>
              </a:lnSpc>
              <a:buFont typeface="Arial" panose="020B0604020202020204" pitchFamily="34" charset="0"/>
              <a:buChar char="•"/>
            </a:pPr>
            <a:r>
              <a:rPr lang="en-GB" sz="1200" spc="-5" dirty="0">
                <a:solidFill>
                  <a:srgbClr val="3D3F3F"/>
                </a:solidFill>
                <a:latin typeface="Arial"/>
                <a:cs typeface="Arial"/>
              </a:rPr>
              <a:t>Accommodation Government Tax of EUR 4 per room per night are to be paid directly at the hotel</a:t>
            </a:r>
          </a:p>
          <a:p>
            <a:pPr marL="171450" indent="-171450">
              <a:lnSpc>
                <a:spcPct val="150000"/>
              </a:lnSpc>
              <a:buFont typeface="Arial" panose="020B0604020202020204" pitchFamily="34" charset="0"/>
              <a:buChar char="•"/>
            </a:pPr>
            <a:r>
              <a:rPr lang="en-GB" sz="1200" spc="-5" dirty="0">
                <a:solidFill>
                  <a:srgbClr val="3D3F3F"/>
                </a:solidFill>
                <a:latin typeface="Arial"/>
                <a:cs typeface="Arial"/>
              </a:rPr>
              <a:t>Personal expenses </a:t>
            </a:r>
          </a:p>
          <a:p>
            <a:pPr marL="171450" indent="-171450">
              <a:lnSpc>
                <a:spcPct val="150000"/>
              </a:lnSpc>
              <a:buFont typeface="Arial" panose="020B0604020202020204" pitchFamily="34" charset="0"/>
              <a:buChar char="•"/>
            </a:pPr>
            <a:r>
              <a:rPr lang="en-GB" sz="1200" spc="-5" dirty="0">
                <a:solidFill>
                  <a:srgbClr val="3D3F3F"/>
                </a:solidFill>
                <a:latin typeface="Arial"/>
                <a:cs typeface="Arial"/>
              </a:rPr>
              <a:t>International flights</a:t>
            </a:r>
          </a:p>
          <a:p>
            <a:pPr marL="171450" indent="-171450">
              <a:lnSpc>
                <a:spcPct val="150000"/>
              </a:lnSpc>
              <a:buFont typeface="Arial" panose="020B0604020202020204" pitchFamily="34" charset="0"/>
              <a:buChar char="•"/>
            </a:pPr>
            <a:r>
              <a:rPr lang="en-GB" sz="1200" spc="-5" dirty="0">
                <a:solidFill>
                  <a:srgbClr val="3D3F3F"/>
                </a:solidFill>
                <a:latin typeface="Arial"/>
                <a:cs typeface="Arial"/>
              </a:rPr>
              <a:t>Domestic flights / ferries</a:t>
            </a:r>
          </a:p>
          <a:p>
            <a:pPr marL="171450" indent="-171450">
              <a:lnSpc>
                <a:spcPct val="150000"/>
              </a:lnSpc>
              <a:buFont typeface="Arial" panose="020B0604020202020204" pitchFamily="34" charset="0"/>
              <a:buChar char="•"/>
            </a:pPr>
            <a:r>
              <a:rPr lang="en-GB" sz="1200" spc="-5" dirty="0">
                <a:solidFill>
                  <a:srgbClr val="3D3F3F"/>
                </a:solidFill>
                <a:latin typeface="Arial"/>
                <a:cs typeface="Arial"/>
              </a:rPr>
              <a:t>Visa expenses</a:t>
            </a:r>
            <a:r>
              <a:rPr lang="en-US" sz="1200" spc="-5" dirty="0">
                <a:solidFill>
                  <a:srgbClr val="3D3F3F"/>
                </a:solidFill>
                <a:latin typeface="Arial"/>
                <a:cs typeface="Arial"/>
              </a:rPr>
              <a:t>			</a:t>
            </a:r>
            <a:endParaRPr lang="en-US" sz="1200" b="1" spc="-5" dirty="0">
              <a:solidFill>
                <a:srgbClr val="3D3F3F"/>
              </a:solidFill>
              <a:latin typeface="Arial"/>
              <a:cs typeface="Arial"/>
            </a:endParaRPr>
          </a:p>
        </p:txBody>
      </p:sp>
    </p:spTree>
    <p:extLst>
      <p:ext uri="{BB962C8B-B14F-4D97-AF65-F5344CB8AC3E}">
        <p14:creationId xmlns:p14="http://schemas.microsoft.com/office/powerpoint/2010/main" val="2750868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p:cNvSpPr>
          <p:nvPr/>
        </p:nvSpPr>
        <p:spPr>
          <a:xfrm>
            <a:off x="4173724" y="2283634"/>
            <a:ext cx="2455545" cy="391160"/>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2400" spc="120" dirty="0">
                <a:solidFill>
                  <a:srgbClr val="3E3F40"/>
                </a:solidFill>
                <a:latin typeface="Arial" panose="020B0604020202020204" pitchFamily="34" charset="0"/>
                <a:cs typeface="Arial" panose="020B0604020202020204" pitchFamily="34" charset="0"/>
              </a:rPr>
              <a:t>Contact Details</a:t>
            </a:r>
          </a:p>
        </p:txBody>
      </p:sp>
      <p:sp>
        <p:nvSpPr>
          <p:cNvPr id="4" name="object 4"/>
          <p:cNvSpPr/>
          <p:nvPr/>
        </p:nvSpPr>
        <p:spPr>
          <a:xfrm>
            <a:off x="4331787" y="4162425"/>
            <a:ext cx="2232660" cy="0"/>
          </a:xfrm>
          <a:custGeom>
            <a:avLst/>
            <a:gdLst/>
            <a:ahLst/>
            <a:cxnLst/>
            <a:rect l="l" t="t" r="r" b="b"/>
            <a:pathLst>
              <a:path w="2232660">
                <a:moveTo>
                  <a:pt x="0" y="0"/>
                </a:moveTo>
                <a:lnTo>
                  <a:pt x="2232520" y="0"/>
                </a:lnTo>
              </a:path>
            </a:pathLst>
          </a:custGeom>
          <a:ln w="12700">
            <a:solidFill>
              <a:srgbClr val="CBCBCB"/>
            </a:solidFill>
          </a:ln>
        </p:spPr>
        <p:txBody>
          <a:bodyPr wrap="square" lIns="0" tIns="0" rIns="0" bIns="0" rtlCol="0"/>
          <a:lstStyle/>
          <a:p>
            <a:endParaRPr/>
          </a:p>
        </p:txBody>
      </p:sp>
      <p:sp>
        <p:nvSpPr>
          <p:cNvPr id="28" name="object 28"/>
          <p:cNvSpPr txBox="1"/>
          <p:nvPr/>
        </p:nvSpPr>
        <p:spPr>
          <a:xfrm>
            <a:off x="4034341" y="6402140"/>
            <a:ext cx="2734310" cy="212879"/>
          </a:xfrm>
          <a:prstGeom prst="rect">
            <a:avLst/>
          </a:prstGeom>
        </p:spPr>
        <p:txBody>
          <a:bodyPr vert="horz" wrap="square" lIns="0" tIns="12700" rIns="0" bIns="0" rtlCol="0">
            <a:spAutoFit/>
          </a:bodyPr>
          <a:lstStyle/>
          <a:p>
            <a:pPr marL="12700" algn="ctr">
              <a:lnSpc>
                <a:spcPct val="100000"/>
              </a:lnSpc>
              <a:spcBef>
                <a:spcPts val="100"/>
              </a:spcBef>
            </a:pPr>
            <a:r>
              <a:rPr sz="1300" i="1" kern="0" spc="120" dirty="0">
                <a:solidFill>
                  <a:schemeClr val="tx2">
                    <a:lumMod val="75000"/>
                  </a:schemeClr>
                </a:solidFill>
                <a:latin typeface="Arial" panose="020B0604020202020204" pitchFamily="34" charset="0"/>
                <a:ea typeface="+mj-ea"/>
                <a:cs typeface="Arial" panose="020B0604020202020204" pitchFamily="34" charset="0"/>
              </a:rPr>
              <a:t>Seize Your Time ‘In-Between’</a:t>
            </a:r>
          </a:p>
        </p:txBody>
      </p:sp>
      <p:pic>
        <p:nvPicPr>
          <p:cNvPr id="29" name="Picture 2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32300" y="352425"/>
            <a:ext cx="1938394" cy="1931209"/>
          </a:xfrm>
          <a:prstGeom prst="rect">
            <a:avLst/>
          </a:prstGeom>
        </p:spPr>
      </p:pic>
      <p:sp>
        <p:nvSpPr>
          <p:cNvPr id="5" name="object 3">
            <a:extLst>
              <a:ext uri="{FF2B5EF4-FFF2-40B4-BE49-F238E27FC236}">
                <a16:creationId xmlns:a16="http://schemas.microsoft.com/office/drawing/2014/main" id="{E0E5BBA8-9E1D-4D6B-932B-3107C5ACD361}"/>
              </a:ext>
            </a:extLst>
          </p:cNvPr>
          <p:cNvSpPr txBox="1"/>
          <p:nvPr/>
        </p:nvSpPr>
        <p:spPr>
          <a:xfrm>
            <a:off x="4331787" y="3117053"/>
            <a:ext cx="2258060" cy="2221121"/>
          </a:xfrm>
          <a:prstGeom prst="rect">
            <a:avLst/>
          </a:prstGeom>
        </p:spPr>
        <p:txBody>
          <a:bodyPr vert="horz" wrap="square" lIns="0" tIns="12700" rIns="0" bIns="0" rtlCol="0">
            <a:spAutoFit/>
          </a:bodyPr>
          <a:lstStyle/>
          <a:p>
            <a:pPr algn="ctr">
              <a:lnSpc>
                <a:spcPct val="100000"/>
              </a:lnSpc>
            </a:pPr>
            <a:endParaRPr sz="1400" dirty="0">
              <a:latin typeface="Arial" panose="020B0604020202020204" pitchFamily="34" charset="0"/>
              <a:cs typeface="Arial" panose="020B0604020202020204" pitchFamily="34" charset="0"/>
            </a:endParaRPr>
          </a:p>
          <a:p>
            <a:pPr algn="ctr"/>
            <a:r>
              <a:rPr lang="it-IT" sz="1400" u="sng" spc="-80" dirty="0">
                <a:solidFill>
                  <a:srgbClr val="3E3F40"/>
                </a:solidFill>
                <a:uFill>
                  <a:solidFill>
                    <a:srgbClr val="3E3F40"/>
                  </a:solidFill>
                </a:uFill>
                <a:latin typeface="Arial" panose="020B0604020202020204" pitchFamily="34" charset="0"/>
                <a:cs typeface="Arial" panose="020B0604020202020204" pitchFamily="34" charset="0"/>
                <a:hlinkClick r:id="rId3"/>
              </a:rPr>
              <a:t>www.seeztravel.com </a:t>
            </a:r>
            <a:r>
              <a:rPr lang="it-IT" sz="1400" spc="-80" dirty="0">
                <a:solidFill>
                  <a:srgbClr val="3E3F40"/>
                </a:solidFill>
                <a:latin typeface="Arial" panose="020B0604020202020204" pitchFamily="34" charset="0"/>
                <a:cs typeface="Arial" panose="020B0604020202020204" pitchFamily="34" charset="0"/>
                <a:hlinkClick r:id="rId3"/>
              </a:rPr>
              <a:t> </a:t>
            </a:r>
            <a:r>
              <a:rPr lang="it-IT" sz="1400" u="sng" spc="-105" dirty="0">
                <a:solidFill>
                  <a:srgbClr val="3E3F40"/>
                </a:solidFill>
                <a:uFill>
                  <a:solidFill>
                    <a:srgbClr val="3E3F40"/>
                  </a:solidFill>
                </a:uFill>
                <a:latin typeface="Arial" panose="020B0604020202020204" pitchFamily="34" charset="0"/>
                <a:cs typeface="Arial" panose="020B0604020202020204" pitchFamily="34" charset="0"/>
                <a:hlinkClick r:id="rId4"/>
              </a:rPr>
              <a:t>seez@seeztravel.com</a:t>
            </a:r>
            <a:endParaRPr lang="it-IT" sz="1400" u="sng" spc="-105" dirty="0">
              <a:solidFill>
                <a:srgbClr val="3E3F40"/>
              </a:solidFill>
              <a:uFill>
                <a:solidFill>
                  <a:srgbClr val="3E3F40"/>
                </a:solidFill>
              </a:uFill>
              <a:latin typeface="Arial" panose="020B0604020202020204" pitchFamily="34" charset="0"/>
              <a:cs typeface="Arial" panose="020B0604020202020204" pitchFamily="34" charset="0"/>
            </a:endParaRPr>
          </a:p>
          <a:p>
            <a:pPr algn="ctr">
              <a:lnSpc>
                <a:spcPct val="100000"/>
              </a:lnSpc>
            </a:pPr>
            <a:endParaRPr sz="1400" dirty="0">
              <a:latin typeface="Arial" panose="020B0604020202020204" pitchFamily="34" charset="0"/>
              <a:cs typeface="Arial" panose="020B0604020202020204" pitchFamily="34" charset="0"/>
            </a:endParaRPr>
          </a:p>
          <a:p>
            <a:pPr algn="ctr">
              <a:lnSpc>
                <a:spcPct val="100000"/>
              </a:lnSpc>
              <a:spcBef>
                <a:spcPts val="40"/>
              </a:spcBef>
            </a:pPr>
            <a:endParaRPr sz="1200" dirty="0">
              <a:latin typeface="Arial" panose="020B0604020202020204" pitchFamily="34" charset="0"/>
              <a:cs typeface="Arial" panose="020B0604020202020204" pitchFamily="34" charset="0"/>
            </a:endParaRPr>
          </a:p>
          <a:p>
            <a:pPr marL="12700" algn="ctr">
              <a:lnSpc>
                <a:spcPct val="100000"/>
              </a:lnSpc>
              <a:spcBef>
                <a:spcPts val="720"/>
              </a:spcBef>
            </a:pPr>
            <a:r>
              <a:rPr lang="en-GB" sz="1600" i="1" spc="90" dirty="0">
                <a:solidFill>
                  <a:srgbClr val="3E3F40"/>
                </a:solidFill>
                <a:latin typeface="Arial" panose="020B0604020202020204" pitchFamily="34" charset="0"/>
                <a:cs typeface="Arial" panose="020B0604020202020204" pitchFamily="34" charset="0"/>
              </a:rPr>
              <a:t>Athens</a:t>
            </a:r>
          </a:p>
          <a:p>
            <a:pPr marL="12700" algn="ctr">
              <a:lnSpc>
                <a:spcPct val="100000"/>
              </a:lnSpc>
              <a:spcBef>
                <a:spcPts val="720"/>
              </a:spcBef>
            </a:pPr>
            <a:r>
              <a:rPr lang="en-GB" sz="1400" spc="-65" dirty="0">
                <a:solidFill>
                  <a:srgbClr val="3E3F40"/>
                </a:solidFill>
                <a:latin typeface="Arial" panose="020B0604020202020204" pitchFamily="34" charset="0"/>
                <a:cs typeface="Arial" panose="020B0604020202020204" pitchFamily="34" charset="0"/>
              </a:rPr>
              <a:t>11, </a:t>
            </a:r>
            <a:r>
              <a:rPr lang="en-GB" sz="1400" spc="-65" dirty="0" err="1">
                <a:solidFill>
                  <a:srgbClr val="3E3F40"/>
                </a:solidFill>
                <a:latin typeface="Arial" panose="020B0604020202020204" pitchFamily="34" charset="0"/>
                <a:cs typeface="Arial" panose="020B0604020202020204" pitchFamily="34" charset="0"/>
              </a:rPr>
              <a:t>Korinthou</a:t>
            </a:r>
            <a:r>
              <a:rPr lang="en-GB" sz="1400" spc="-65" dirty="0">
                <a:solidFill>
                  <a:srgbClr val="3E3F40"/>
                </a:solidFill>
                <a:latin typeface="Arial" panose="020B0604020202020204" pitchFamily="34" charset="0"/>
                <a:cs typeface="Arial" panose="020B0604020202020204" pitchFamily="34" charset="0"/>
              </a:rPr>
              <a:t> </a:t>
            </a:r>
            <a:r>
              <a:rPr lang="en-GB" sz="1400" spc="-65" dirty="0" err="1">
                <a:solidFill>
                  <a:srgbClr val="3E3F40"/>
                </a:solidFill>
                <a:latin typeface="Arial" panose="020B0604020202020204" pitchFamily="34" charset="0"/>
                <a:cs typeface="Arial" panose="020B0604020202020204" pitchFamily="34" charset="0"/>
              </a:rPr>
              <a:t>st</a:t>
            </a:r>
            <a:r>
              <a:rPr lang="en-GB" sz="1400" spc="-65" dirty="0">
                <a:solidFill>
                  <a:srgbClr val="3E3F40"/>
                </a:solidFill>
                <a:latin typeface="Arial" panose="020B0604020202020204" pitchFamily="34" charset="0"/>
                <a:cs typeface="Arial" panose="020B0604020202020204" pitchFamily="34" charset="0"/>
              </a:rPr>
              <a:t>, 144 51 </a:t>
            </a:r>
            <a:r>
              <a:rPr lang="en-GB" sz="1400" spc="-65" dirty="0" err="1">
                <a:solidFill>
                  <a:srgbClr val="3E3F40"/>
                </a:solidFill>
                <a:latin typeface="Arial" panose="020B0604020202020204" pitchFamily="34" charset="0"/>
                <a:cs typeface="Arial" panose="020B0604020202020204" pitchFamily="34" charset="0"/>
              </a:rPr>
              <a:t>Metamorfosi</a:t>
            </a:r>
            <a:r>
              <a:rPr lang="en-GB" sz="1400" spc="-65" dirty="0">
                <a:solidFill>
                  <a:srgbClr val="3E3F40"/>
                </a:solidFill>
                <a:latin typeface="Arial" panose="020B0604020202020204" pitchFamily="34" charset="0"/>
                <a:cs typeface="Arial" panose="020B0604020202020204" pitchFamily="34" charset="0"/>
              </a:rPr>
              <a:t>, Athens, Greece</a:t>
            </a:r>
          </a:p>
          <a:p>
            <a:pPr marL="12700" algn="ctr">
              <a:lnSpc>
                <a:spcPct val="100000"/>
              </a:lnSpc>
              <a:spcBef>
                <a:spcPts val="720"/>
              </a:spcBef>
            </a:pPr>
            <a:r>
              <a:rPr lang="en-GB" sz="1400" spc="-65" dirty="0">
                <a:solidFill>
                  <a:srgbClr val="3E3F40"/>
                </a:solidFill>
                <a:latin typeface="Arial" panose="020B0604020202020204" pitchFamily="34" charset="0"/>
                <a:cs typeface="Arial" panose="020B0604020202020204" pitchFamily="34" charset="0"/>
              </a:rPr>
              <a:t>T: +(30) 210 680 1162</a:t>
            </a:r>
          </a:p>
        </p:txBody>
      </p:sp>
    </p:spTree>
    <p:extLst>
      <p:ext uri="{BB962C8B-B14F-4D97-AF65-F5344CB8AC3E}">
        <p14:creationId xmlns:p14="http://schemas.microsoft.com/office/powerpoint/2010/main" val="377502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building, clock, water&#10;&#10;Description automatically generated">
            <a:extLst>
              <a:ext uri="{FF2B5EF4-FFF2-40B4-BE49-F238E27FC236}">
                <a16:creationId xmlns:a16="http://schemas.microsoft.com/office/drawing/2014/main" id="{96C38BF1-9376-4B0C-A2CC-9645847EABD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0693400" cy="7562850"/>
          </a:xfrm>
          <a:prstGeom prst="rect">
            <a:avLst/>
          </a:prstGeom>
        </p:spPr>
      </p:pic>
      <p:sp>
        <p:nvSpPr>
          <p:cNvPr id="4" name="object 2">
            <a:extLst>
              <a:ext uri="{FF2B5EF4-FFF2-40B4-BE49-F238E27FC236}">
                <a16:creationId xmlns:a16="http://schemas.microsoft.com/office/drawing/2014/main" id="{8C29564B-3C9A-4F95-AD58-E317929E6E15}"/>
              </a:ext>
            </a:extLst>
          </p:cNvPr>
          <p:cNvSpPr txBox="1">
            <a:spLocks/>
          </p:cNvSpPr>
          <p:nvPr/>
        </p:nvSpPr>
        <p:spPr>
          <a:xfrm>
            <a:off x="4356100" y="809625"/>
            <a:ext cx="2423669" cy="505267"/>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3200" b="1" kern="0" spc="120" dirty="0">
                <a:solidFill>
                  <a:schemeClr val="bg1">
                    <a:lumMod val="95000"/>
                  </a:schemeClr>
                </a:solidFill>
                <a:latin typeface="Arial" panose="020B0604020202020204" pitchFamily="34" charset="0"/>
                <a:cs typeface="Arial" panose="020B0604020202020204" pitchFamily="34" charset="0"/>
              </a:rPr>
              <a:t>ATHENS</a:t>
            </a:r>
            <a:endParaRPr lang="en-US" sz="2400" b="1" kern="0" spc="12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78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
        <p:nvSpPr>
          <p:cNvPr id="16" name="object 16"/>
          <p:cNvSpPr txBox="1"/>
          <p:nvPr/>
        </p:nvSpPr>
        <p:spPr>
          <a:xfrm>
            <a:off x="3186112" y="1178335"/>
            <a:ext cx="4321175" cy="444352"/>
          </a:xfrm>
          <a:prstGeom prst="rect">
            <a:avLst/>
          </a:prstGeom>
        </p:spPr>
        <p:txBody>
          <a:bodyPr vert="horz" wrap="square" lIns="0" tIns="13335" rIns="0" bIns="0" rtlCol="0">
            <a:spAutoFit/>
          </a:bodyPr>
          <a:lstStyle/>
          <a:p>
            <a:pPr algn="ctr">
              <a:lnSpc>
                <a:spcPct val="100000"/>
              </a:lnSpc>
              <a:spcBef>
                <a:spcPts val="105"/>
              </a:spcBef>
            </a:pPr>
            <a:r>
              <a:rPr sz="1400" spc="120" dirty="0">
                <a:solidFill>
                  <a:srgbClr val="3E3F40"/>
                </a:solidFill>
                <a:latin typeface="Arial" panose="020B0604020202020204" pitchFamily="34" charset="0"/>
                <a:ea typeface="+mj-ea"/>
                <a:cs typeface="Arial" panose="020B0604020202020204" pitchFamily="34" charset="0"/>
              </a:rPr>
              <a:t>Hotels Athens</a:t>
            </a:r>
          </a:p>
          <a:p>
            <a:pPr algn="ctr">
              <a:lnSpc>
                <a:spcPct val="100000"/>
              </a:lnSpc>
            </a:pPr>
            <a:r>
              <a:rPr lang="en-US" sz="1400" spc="120" dirty="0">
                <a:solidFill>
                  <a:srgbClr val="3E3F40"/>
                </a:solidFill>
                <a:latin typeface="Arial" panose="020B0604020202020204" pitchFamily="34" charset="0"/>
                <a:ea typeface="+mj-ea"/>
                <a:cs typeface="Arial" panose="020B0604020202020204" pitchFamily="34" charset="0"/>
              </a:rPr>
              <a:t>26-28 July 2021 (2 nights)</a:t>
            </a:r>
          </a:p>
        </p:txBody>
      </p:sp>
      <p:sp>
        <p:nvSpPr>
          <p:cNvPr id="22" name="object 3"/>
          <p:cNvSpPr txBox="1">
            <a:spLocks noGrp="1"/>
          </p:cNvSpPr>
          <p:nvPr>
            <p:ph type="title"/>
          </p:nvPr>
        </p:nvSpPr>
        <p:spPr>
          <a:xfrm>
            <a:off x="3660265" y="730337"/>
            <a:ext cx="3446145" cy="320601"/>
          </a:xfrm>
          <a:prstGeom prst="rect">
            <a:avLst/>
          </a:prstGeom>
        </p:spPr>
        <p:txBody>
          <a:bodyPr vert="horz" wrap="square" lIns="0" tIns="12700" rIns="0" bIns="0" rtlCol="0">
            <a:spAutoFit/>
          </a:bodyPr>
          <a:lstStyle/>
          <a:p>
            <a:pPr marL="25400" algn="ctr">
              <a:lnSpc>
                <a:spcPct val="100000"/>
              </a:lnSpc>
              <a:spcBef>
                <a:spcPts val="100"/>
              </a:spcBef>
            </a:pPr>
            <a:r>
              <a:rPr lang="en-US" sz="2000" b="1" spc="120" dirty="0">
                <a:solidFill>
                  <a:srgbClr val="3E3F40"/>
                </a:solidFill>
                <a:latin typeface="Arial" panose="020B0604020202020204" pitchFamily="34" charset="0"/>
                <a:cs typeface="Arial" panose="020B0604020202020204" pitchFamily="34" charset="0"/>
              </a:rPr>
              <a:t>SYNOPSIS</a:t>
            </a:r>
          </a:p>
        </p:txBody>
      </p:sp>
      <p:graphicFrame>
        <p:nvGraphicFramePr>
          <p:cNvPr id="11" name="Table 11">
            <a:extLst>
              <a:ext uri="{FF2B5EF4-FFF2-40B4-BE49-F238E27FC236}">
                <a16:creationId xmlns:a16="http://schemas.microsoft.com/office/drawing/2014/main" id="{8EEE8FE4-3BC1-4248-B71A-55BA2E48DEE3}"/>
              </a:ext>
            </a:extLst>
          </p:cNvPr>
          <p:cNvGraphicFramePr>
            <a:graphicFrameLocks noGrp="1"/>
          </p:cNvGraphicFramePr>
          <p:nvPr>
            <p:extLst>
              <p:ext uri="{D42A27DB-BD31-4B8C-83A1-F6EECF244321}">
                <p14:modId xmlns:p14="http://schemas.microsoft.com/office/powerpoint/2010/main" val="2557381784"/>
              </p:ext>
            </p:extLst>
          </p:nvPr>
        </p:nvGraphicFramePr>
        <p:xfrm>
          <a:off x="867800" y="2028825"/>
          <a:ext cx="9031073" cy="1134490"/>
        </p:xfrm>
        <a:graphic>
          <a:graphicData uri="http://schemas.openxmlformats.org/drawingml/2006/table">
            <a:tbl>
              <a:tblPr firstRow="1" bandRow="1">
                <a:tableStyleId>{5940675A-B579-460E-94D1-54222C63F5DA}</a:tableStyleId>
              </a:tblPr>
              <a:tblGrid>
                <a:gridCol w="2750134">
                  <a:extLst>
                    <a:ext uri="{9D8B030D-6E8A-4147-A177-3AD203B41FA5}">
                      <a16:colId xmlns:a16="http://schemas.microsoft.com/office/drawing/2014/main" val="287905480"/>
                    </a:ext>
                  </a:extLst>
                </a:gridCol>
                <a:gridCol w="2268074">
                  <a:extLst>
                    <a:ext uri="{9D8B030D-6E8A-4147-A177-3AD203B41FA5}">
                      <a16:colId xmlns:a16="http://schemas.microsoft.com/office/drawing/2014/main" val="3738770002"/>
                    </a:ext>
                  </a:extLst>
                </a:gridCol>
                <a:gridCol w="4012865">
                  <a:extLst>
                    <a:ext uri="{9D8B030D-6E8A-4147-A177-3AD203B41FA5}">
                      <a16:colId xmlns:a16="http://schemas.microsoft.com/office/drawing/2014/main" val="1281257174"/>
                    </a:ext>
                  </a:extLst>
                </a:gridCol>
              </a:tblGrid>
              <a:tr h="370840">
                <a:tc>
                  <a:txBody>
                    <a:bodyPr/>
                    <a:lstStyle/>
                    <a:p>
                      <a:pPr algn="ctr"/>
                      <a:r>
                        <a:rPr lang="en-US" sz="1600" b="1" kern="1200" spc="20" dirty="0">
                          <a:solidFill>
                            <a:schemeClr val="tx2">
                              <a:lumMod val="50000"/>
                            </a:schemeClr>
                          </a:solidFill>
                          <a:latin typeface="Arial"/>
                          <a:ea typeface="+mn-ea"/>
                          <a:cs typeface="Arial"/>
                        </a:rPr>
                        <a:t>Hotel</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b="1" kern="1200" spc="20" dirty="0">
                          <a:solidFill>
                            <a:schemeClr val="tx2">
                              <a:lumMod val="50000"/>
                            </a:schemeClr>
                          </a:solidFill>
                          <a:latin typeface="Arial"/>
                          <a:ea typeface="+mn-ea"/>
                          <a:cs typeface="Arial"/>
                        </a:rPr>
                        <a:t>Location</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1600" b="1" kern="1200" spc="20" dirty="0">
                          <a:solidFill>
                            <a:schemeClr val="tx2">
                              <a:lumMod val="50000"/>
                            </a:schemeClr>
                          </a:solidFill>
                          <a:latin typeface="Arial"/>
                          <a:ea typeface="+mn-ea"/>
                          <a:cs typeface="Arial"/>
                        </a:rPr>
                        <a:t>Room Type &amp; Size</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1711646"/>
                  </a:ext>
                </a:extLst>
              </a:tr>
              <a:tr h="76365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1200" b="1" spc="-5" dirty="0">
                          <a:solidFill>
                            <a:srgbClr val="3D3F3F"/>
                          </a:solidFill>
                          <a:latin typeface="Arial" panose="020B0604020202020204" pitchFamily="34" charset="0"/>
                          <a:cs typeface="Arial" panose="020B0604020202020204" pitchFamily="34" charset="0"/>
                          <a:hlinkClick r:id="rId2"/>
                        </a:rPr>
                        <a:t>Perianth Hotel</a:t>
                      </a:r>
                      <a:endParaRPr lang="it-IT" sz="1200" b="1" spc="-5" dirty="0">
                        <a:solidFill>
                          <a:srgbClr val="3D3F3F"/>
                        </a:solidFill>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200" dirty="0">
                          <a:latin typeface="Arial" panose="020B0604020202020204" pitchFamily="34" charset="0"/>
                          <a:cs typeface="Arial" panose="020B0604020202020204" pitchFamily="34" charset="0"/>
                        </a:rPr>
                        <a:t>Athens </a:t>
                      </a:r>
                      <a:r>
                        <a:rPr lang="en-GB" sz="1200" dirty="0" err="1">
                          <a:latin typeface="Arial" panose="020B0604020202020204" pitchFamily="34" charset="0"/>
                          <a:cs typeface="Arial" panose="020B0604020202020204" pitchFamily="34" charset="0"/>
                        </a:rPr>
                        <a:t>Center</a:t>
                      </a:r>
                      <a:endParaRPr lang="en-GB" sz="1200" dirty="0">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50000"/>
                        </a:lnSpc>
                      </a:pPr>
                      <a:r>
                        <a:rPr lang="en-US" sz="1200" dirty="0">
                          <a:latin typeface="Arial" panose="020B0604020202020204" pitchFamily="34" charset="0"/>
                          <a:cs typeface="Arial" panose="020B0604020202020204" pitchFamily="34" charset="0"/>
                        </a:rPr>
                        <a:t>PERIANTH SUITE ACROPOLIS VIEW (36sqm)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83128812"/>
                  </a:ext>
                </a:extLst>
              </a:tr>
            </a:tbl>
          </a:graphicData>
        </a:graphic>
      </p:graphicFrame>
    </p:spTree>
    <p:extLst>
      <p:ext uri="{BB962C8B-B14F-4D97-AF65-F5344CB8AC3E}">
        <p14:creationId xmlns:p14="http://schemas.microsoft.com/office/powerpoint/2010/main" val="39309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80363" y="795020"/>
            <a:ext cx="3094737" cy="382156"/>
          </a:xfrm>
          <a:prstGeom prst="rect">
            <a:avLst/>
          </a:prstGeom>
        </p:spPr>
        <p:txBody>
          <a:bodyPr vert="horz" wrap="square" lIns="0" tIns="12700" rIns="0" bIns="0" rtlCol="0">
            <a:spAutoFit/>
          </a:bodyPr>
          <a:lstStyle/>
          <a:p>
            <a:pPr marL="12700">
              <a:lnSpc>
                <a:spcPct val="100000"/>
              </a:lnSpc>
              <a:spcBef>
                <a:spcPts val="100"/>
              </a:spcBef>
            </a:pPr>
            <a:r>
              <a:rPr lang="en-US" sz="2400" spc="120" dirty="0" err="1">
                <a:solidFill>
                  <a:srgbClr val="3E3F40"/>
                </a:solidFill>
                <a:latin typeface="Arial" panose="020B0604020202020204" pitchFamily="34" charset="0"/>
                <a:cs typeface="Arial" panose="020B0604020202020204" pitchFamily="34" charset="0"/>
              </a:rPr>
              <a:t>Perianth</a:t>
            </a:r>
            <a:r>
              <a:rPr lang="en-US" sz="2400" spc="120" dirty="0">
                <a:solidFill>
                  <a:srgbClr val="3E3F40"/>
                </a:solidFill>
                <a:latin typeface="Arial" panose="020B0604020202020204" pitchFamily="34" charset="0"/>
                <a:cs typeface="Arial" panose="020B0604020202020204" pitchFamily="34" charset="0"/>
              </a:rPr>
              <a:t> Hotel</a:t>
            </a:r>
            <a:endParaRPr sz="2400" spc="120" dirty="0">
              <a:solidFill>
                <a:srgbClr val="3E3F40"/>
              </a:solidFill>
              <a:latin typeface="Arial" panose="020B0604020202020204" pitchFamily="34" charset="0"/>
              <a:cs typeface="Arial" panose="020B0604020202020204" pitchFamily="34" charset="0"/>
            </a:endParaRPr>
          </a:p>
        </p:txBody>
      </p:sp>
      <p:sp>
        <p:nvSpPr>
          <p:cNvPr id="3" name="object 3"/>
          <p:cNvSpPr txBox="1"/>
          <p:nvPr/>
        </p:nvSpPr>
        <p:spPr>
          <a:xfrm>
            <a:off x="868172" y="1246124"/>
            <a:ext cx="5011928" cy="2972417"/>
          </a:xfrm>
          <a:prstGeom prst="rect">
            <a:avLst/>
          </a:prstGeom>
        </p:spPr>
        <p:txBody>
          <a:bodyPr vert="horz" wrap="square" lIns="0" tIns="13335" rIns="0" bIns="0" rtlCol="0">
            <a:spAutoFit/>
          </a:bodyPr>
          <a:lstStyle/>
          <a:p>
            <a:pPr marL="24765" algn="just">
              <a:lnSpc>
                <a:spcPct val="100000"/>
              </a:lnSpc>
              <a:spcBef>
                <a:spcPts val="105"/>
              </a:spcBef>
            </a:pPr>
            <a:r>
              <a:rPr sz="1600" i="1" spc="95" dirty="0">
                <a:solidFill>
                  <a:srgbClr val="3D3F3F"/>
                </a:solidFill>
                <a:latin typeface="Arial"/>
                <a:cs typeface="Arial"/>
              </a:rPr>
              <a:t>Athens</a:t>
            </a:r>
            <a:r>
              <a:rPr lang="en-US" sz="1600" i="1" spc="95" dirty="0">
                <a:solidFill>
                  <a:srgbClr val="3D3F3F"/>
                </a:solidFill>
                <a:latin typeface="Arial"/>
                <a:cs typeface="Arial"/>
              </a:rPr>
              <a:t> Center			</a:t>
            </a:r>
            <a:endParaRPr sz="1600" dirty="0">
              <a:latin typeface="Arial"/>
              <a:cs typeface="Arial"/>
            </a:endParaRPr>
          </a:p>
          <a:p>
            <a:pPr>
              <a:lnSpc>
                <a:spcPct val="100000"/>
              </a:lnSpc>
              <a:spcBef>
                <a:spcPts val="5"/>
              </a:spcBef>
            </a:pPr>
            <a:endParaRPr sz="1650" dirty="0">
              <a:latin typeface="Times New Roman"/>
              <a:cs typeface="Times New Roman"/>
            </a:endParaRPr>
          </a:p>
          <a:p>
            <a:pPr marL="12700" marR="5080" algn="just">
              <a:lnSpc>
                <a:spcPct val="150000"/>
              </a:lnSpc>
            </a:pPr>
            <a:r>
              <a:rPr lang="en-GB" sz="1200" spc="-5" dirty="0">
                <a:solidFill>
                  <a:srgbClr val="3D3F3F"/>
                </a:solidFill>
                <a:latin typeface="Arial"/>
                <a:cs typeface="Arial"/>
              </a:rPr>
              <a:t>At Perianth you won’t find your classic hotel corridor with rooms on each side, as it is not the boutique hotel you expect but a minimalist hotel with pastel </a:t>
            </a:r>
            <a:r>
              <a:rPr lang="en-GB" sz="1200" spc="-5" dirty="0" err="1">
                <a:solidFill>
                  <a:srgbClr val="3D3F3F"/>
                </a:solidFill>
                <a:latin typeface="Arial"/>
                <a:cs typeface="Arial"/>
              </a:rPr>
              <a:t>colors</a:t>
            </a:r>
            <a:r>
              <a:rPr lang="en-GB" sz="1200" spc="-5" dirty="0">
                <a:solidFill>
                  <a:srgbClr val="3D3F3F"/>
                </a:solidFill>
                <a:latin typeface="Arial"/>
                <a:cs typeface="Arial"/>
              </a:rPr>
              <a:t> on the walls, bronze and marble design elements and contemporary Greek art. In an interwar modernist building dating from the 1930s, enjoy the </a:t>
            </a:r>
            <a:r>
              <a:rPr lang="en-GB" sz="1200" spc="-5" dirty="0" err="1">
                <a:solidFill>
                  <a:srgbClr val="3D3F3F"/>
                </a:solidFill>
                <a:latin typeface="Arial"/>
                <a:cs typeface="Arial"/>
              </a:rPr>
              <a:t>Agias</a:t>
            </a:r>
            <a:r>
              <a:rPr lang="en-GB" sz="1200" spc="-5" dirty="0">
                <a:solidFill>
                  <a:srgbClr val="3D3F3F"/>
                </a:solidFill>
                <a:latin typeface="Arial"/>
                <a:cs typeface="Arial"/>
              </a:rPr>
              <a:t> Eirini’s church courtyard view and stay in a very carefully designed hotel with exceptionally well-mannered staff ready to pamper you. An absolute must be the stroll through the ancient sites of the historical centre of Athens which lie minutes from the hotel’s privileged location and await to amaze you.</a:t>
            </a:r>
          </a:p>
        </p:txBody>
      </p:sp>
      <p:sp>
        <p:nvSpPr>
          <p:cNvPr id="4" name="object 4"/>
          <p:cNvSpPr txBox="1"/>
          <p:nvPr/>
        </p:nvSpPr>
        <p:spPr>
          <a:xfrm>
            <a:off x="880363" y="4695825"/>
            <a:ext cx="4694937" cy="1681229"/>
          </a:xfrm>
          <a:prstGeom prst="rect">
            <a:avLst/>
          </a:prstGeom>
        </p:spPr>
        <p:txBody>
          <a:bodyPr vert="horz" wrap="square" lIns="0" tIns="36830" rIns="0" bIns="0" rtlCol="0">
            <a:spAutoFit/>
          </a:bodyPr>
          <a:lstStyle/>
          <a:p>
            <a:pPr marL="12700">
              <a:lnSpc>
                <a:spcPct val="100000"/>
              </a:lnSpc>
              <a:spcBef>
                <a:spcPts val="670"/>
              </a:spcBef>
            </a:pPr>
            <a:r>
              <a:rPr sz="1200" b="1" spc="-5" dirty="0">
                <a:solidFill>
                  <a:schemeClr val="tx2">
                    <a:lumMod val="50000"/>
                  </a:schemeClr>
                </a:solidFill>
                <a:latin typeface="Arial"/>
                <a:cs typeface="Arial"/>
              </a:rPr>
              <a:t>Payment Policy:</a:t>
            </a:r>
          </a:p>
          <a:p>
            <a:pPr marL="12700">
              <a:lnSpc>
                <a:spcPct val="100000"/>
              </a:lnSpc>
              <a:spcBef>
                <a:spcPts val="360"/>
              </a:spcBef>
            </a:pPr>
            <a:r>
              <a:rPr sz="1200" spc="5" dirty="0">
                <a:solidFill>
                  <a:srgbClr val="3D3F3F"/>
                </a:solidFill>
                <a:latin typeface="Arial"/>
                <a:cs typeface="Arial"/>
              </a:rPr>
              <a:t>Full</a:t>
            </a:r>
            <a:r>
              <a:rPr sz="1200" spc="-55" dirty="0">
                <a:solidFill>
                  <a:srgbClr val="3D3F3F"/>
                </a:solidFill>
                <a:latin typeface="Arial"/>
                <a:cs typeface="Arial"/>
              </a:rPr>
              <a:t> </a:t>
            </a:r>
            <a:r>
              <a:rPr sz="1200" spc="-5" dirty="0">
                <a:solidFill>
                  <a:srgbClr val="3D3F3F"/>
                </a:solidFill>
                <a:latin typeface="Arial"/>
                <a:cs typeface="Arial"/>
              </a:rPr>
              <a:t>Prepayment</a:t>
            </a:r>
            <a:endParaRPr sz="1200" dirty="0">
              <a:latin typeface="Arial"/>
              <a:cs typeface="Arial"/>
            </a:endParaRPr>
          </a:p>
          <a:p>
            <a:pPr marL="12700">
              <a:lnSpc>
                <a:spcPct val="150000"/>
              </a:lnSpc>
              <a:spcBef>
                <a:spcPts val="290"/>
              </a:spcBef>
            </a:pPr>
            <a:r>
              <a:rPr sz="1200" b="1" spc="-5" dirty="0">
                <a:solidFill>
                  <a:schemeClr val="tx2">
                    <a:lumMod val="50000"/>
                  </a:schemeClr>
                </a:solidFill>
                <a:latin typeface="Arial"/>
                <a:cs typeface="Arial"/>
              </a:rPr>
              <a:t>Cancellation Policy:</a:t>
            </a:r>
          </a:p>
          <a:p>
            <a:pPr marL="12700">
              <a:lnSpc>
                <a:spcPct val="100000"/>
              </a:lnSpc>
              <a:spcBef>
                <a:spcPts val="95"/>
              </a:spcBef>
            </a:pPr>
            <a:r>
              <a:rPr lang="en-GB" sz="1200" spc="-5" dirty="0">
                <a:solidFill>
                  <a:srgbClr val="3D3F3F"/>
                </a:solidFill>
                <a:latin typeface="Arial"/>
                <a:cs typeface="Arial"/>
              </a:rPr>
              <a:t>2 days prior to arrival day</a:t>
            </a:r>
          </a:p>
          <a:p>
            <a:pPr marL="12700">
              <a:lnSpc>
                <a:spcPct val="150000"/>
              </a:lnSpc>
              <a:spcBef>
                <a:spcPts val="290"/>
              </a:spcBef>
            </a:pPr>
            <a:r>
              <a:rPr sz="1200" b="1" spc="-5" dirty="0">
                <a:solidFill>
                  <a:schemeClr val="tx2">
                    <a:lumMod val="50000"/>
                  </a:schemeClr>
                </a:solidFill>
                <a:latin typeface="Arial"/>
                <a:cs typeface="Arial"/>
              </a:rPr>
              <a:t>Notes &amp; Seez Benefits:</a:t>
            </a:r>
          </a:p>
          <a:p>
            <a:pPr marL="241300" indent="-228600">
              <a:lnSpc>
                <a:spcPct val="100000"/>
              </a:lnSpc>
              <a:spcBef>
                <a:spcPts val="70"/>
              </a:spcBef>
              <a:buChar char="•"/>
              <a:tabLst>
                <a:tab pos="240665" algn="l"/>
                <a:tab pos="241300" algn="l"/>
              </a:tabLst>
            </a:pPr>
            <a:r>
              <a:rPr lang="it-IT" sz="1200" spc="5" dirty="0">
                <a:solidFill>
                  <a:srgbClr val="3D3F3F"/>
                </a:solidFill>
                <a:latin typeface="Arial"/>
                <a:cs typeface="Arial"/>
              </a:rPr>
              <a:t>Daily breakfast buffet</a:t>
            </a:r>
          </a:p>
          <a:p>
            <a:pPr marL="241300" indent="-228600">
              <a:lnSpc>
                <a:spcPct val="100000"/>
              </a:lnSpc>
              <a:spcBef>
                <a:spcPts val="50"/>
              </a:spcBef>
              <a:buChar char="•"/>
              <a:tabLst>
                <a:tab pos="240665" algn="l"/>
                <a:tab pos="241300" algn="l"/>
              </a:tabLst>
            </a:pPr>
            <a:r>
              <a:rPr sz="1200" spc="-5" dirty="0">
                <a:solidFill>
                  <a:srgbClr val="3D3F3F"/>
                </a:solidFill>
                <a:latin typeface="Arial"/>
                <a:cs typeface="Arial"/>
              </a:rPr>
              <a:t>Government </a:t>
            </a:r>
            <a:r>
              <a:rPr sz="1200" spc="-45" dirty="0">
                <a:solidFill>
                  <a:srgbClr val="3D3F3F"/>
                </a:solidFill>
                <a:latin typeface="Arial"/>
                <a:cs typeface="Arial"/>
              </a:rPr>
              <a:t>Tax </a:t>
            </a:r>
            <a:r>
              <a:rPr sz="1200" dirty="0">
                <a:solidFill>
                  <a:srgbClr val="3D3F3F"/>
                </a:solidFill>
                <a:latin typeface="Arial"/>
                <a:cs typeface="Arial"/>
              </a:rPr>
              <a:t>of </a:t>
            </a:r>
            <a:r>
              <a:rPr sz="1200" spc="-5" dirty="0">
                <a:solidFill>
                  <a:srgbClr val="3D3F3F"/>
                </a:solidFill>
                <a:latin typeface="Arial"/>
                <a:cs typeface="Arial"/>
              </a:rPr>
              <a:t>EUR 4 per </a:t>
            </a:r>
            <a:r>
              <a:rPr sz="1200" dirty="0">
                <a:solidFill>
                  <a:srgbClr val="3D3F3F"/>
                </a:solidFill>
                <a:latin typeface="Arial"/>
                <a:cs typeface="Arial"/>
              </a:rPr>
              <a:t>room </a:t>
            </a:r>
            <a:r>
              <a:rPr sz="1200" spc="-5" dirty="0">
                <a:solidFill>
                  <a:srgbClr val="3D3F3F"/>
                </a:solidFill>
                <a:latin typeface="Arial"/>
                <a:cs typeface="Arial"/>
              </a:rPr>
              <a:t>per </a:t>
            </a:r>
            <a:r>
              <a:rPr sz="1200" dirty="0">
                <a:solidFill>
                  <a:srgbClr val="3D3F3F"/>
                </a:solidFill>
                <a:latin typeface="Arial"/>
                <a:cs typeface="Arial"/>
              </a:rPr>
              <a:t>night </a:t>
            </a:r>
            <a:r>
              <a:rPr sz="1200" spc="5" dirty="0">
                <a:solidFill>
                  <a:srgbClr val="3D3F3F"/>
                </a:solidFill>
                <a:latin typeface="Arial"/>
                <a:cs typeface="Arial"/>
              </a:rPr>
              <a:t>is </a:t>
            </a:r>
            <a:r>
              <a:rPr lang="en-US" sz="1200" spc="5" dirty="0">
                <a:solidFill>
                  <a:srgbClr val="3D3F3F"/>
                </a:solidFill>
                <a:latin typeface="Arial"/>
                <a:cs typeface="Arial"/>
              </a:rPr>
              <a:t>not </a:t>
            </a:r>
            <a:r>
              <a:rPr sz="1200" dirty="0">
                <a:solidFill>
                  <a:srgbClr val="3D3F3F"/>
                </a:solidFill>
                <a:latin typeface="Arial"/>
                <a:cs typeface="Arial"/>
              </a:rPr>
              <a:t>included</a:t>
            </a:r>
            <a:endParaRPr sz="1200" dirty="0">
              <a:latin typeface="Arial"/>
              <a:cs typeface="Arial"/>
            </a:endParaRPr>
          </a:p>
        </p:txBody>
      </p:sp>
      <p:sp>
        <p:nvSpPr>
          <p:cNvPr id="6" name="object 6"/>
          <p:cNvSpPr/>
          <p:nvPr/>
        </p:nvSpPr>
        <p:spPr>
          <a:xfrm>
            <a:off x="6496050" y="2339914"/>
            <a:ext cx="4197350" cy="535849"/>
          </a:xfrm>
          <a:custGeom>
            <a:avLst/>
            <a:gdLst/>
            <a:ahLst/>
            <a:cxnLst/>
            <a:rect l="l" t="t" r="r" b="b"/>
            <a:pathLst>
              <a:path w="4197350" h="563880">
                <a:moveTo>
                  <a:pt x="0" y="0"/>
                </a:moveTo>
                <a:lnTo>
                  <a:pt x="4197095" y="0"/>
                </a:lnTo>
                <a:lnTo>
                  <a:pt x="4197095" y="563879"/>
                </a:lnTo>
                <a:lnTo>
                  <a:pt x="0" y="563879"/>
                </a:lnTo>
                <a:lnTo>
                  <a:pt x="0" y="0"/>
                </a:lnTo>
                <a:close/>
              </a:path>
            </a:pathLst>
          </a:custGeom>
          <a:solidFill>
            <a:srgbClr val="CACACA"/>
          </a:solidFill>
        </p:spPr>
        <p:txBody>
          <a:bodyPr wrap="square" lIns="0" tIns="0" rIns="0" bIns="0" rtlCol="0"/>
          <a:lstStyle/>
          <a:p>
            <a:endParaRPr/>
          </a:p>
        </p:txBody>
      </p:sp>
      <p:sp>
        <p:nvSpPr>
          <p:cNvPr id="7" name="object 7"/>
          <p:cNvSpPr txBox="1"/>
          <p:nvPr/>
        </p:nvSpPr>
        <p:spPr>
          <a:xfrm>
            <a:off x="6648391" y="2503001"/>
            <a:ext cx="3886200" cy="209673"/>
          </a:xfrm>
          <a:prstGeom prst="rect">
            <a:avLst/>
          </a:prstGeom>
        </p:spPr>
        <p:txBody>
          <a:bodyPr vert="horz" wrap="square" lIns="0" tIns="24765" rIns="0" bIns="0" rtlCol="0">
            <a:spAutoFit/>
          </a:bodyPr>
          <a:lstStyle/>
          <a:p>
            <a:pPr marL="12700">
              <a:lnSpc>
                <a:spcPct val="100000"/>
              </a:lnSpc>
              <a:spcBef>
                <a:spcPts val="195"/>
              </a:spcBef>
            </a:pPr>
            <a:r>
              <a:rPr lang="en-GB" sz="1200" spc="-5" dirty="0">
                <a:solidFill>
                  <a:srgbClr val="FFFFFF"/>
                </a:solidFill>
                <a:latin typeface="Arial"/>
                <a:cs typeface="Arial"/>
              </a:rPr>
              <a:t>PERIANTH SUITE ACROPOLIS VIEW (36sqm)</a:t>
            </a:r>
          </a:p>
        </p:txBody>
      </p:sp>
      <p:sp>
        <p:nvSpPr>
          <p:cNvPr id="8" name="object 8"/>
          <p:cNvSpPr/>
          <p:nvPr/>
        </p:nvSpPr>
        <p:spPr>
          <a:xfrm>
            <a:off x="646176" y="4467225"/>
            <a:ext cx="5455920" cy="0"/>
          </a:xfrm>
          <a:custGeom>
            <a:avLst/>
            <a:gdLst/>
            <a:ahLst/>
            <a:cxnLst/>
            <a:rect l="l" t="t" r="r" b="b"/>
            <a:pathLst>
              <a:path w="5455920">
                <a:moveTo>
                  <a:pt x="0" y="0"/>
                </a:moveTo>
                <a:lnTo>
                  <a:pt x="5455920" y="0"/>
                </a:lnTo>
              </a:path>
            </a:pathLst>
          </a:custGeom>
          <a:ln w="15239">
            <a:solidFill>
              <a:srgbClr val="CACACA"/>
            </a:solidFill>
          </a:ln>
        </p:spPr>
        <p:txBody>
          <a:bodyPr wrap="square" lIns="0" tIns="0" rIns="0" bIns="0" rtlCol="0"/>
          <a:lstStyle/>
          <a:p>
            <a:endParaRPr/>
          </a:p>
        </p:txBody>
      </p:sp>
      <p:pic>
        <p:nvPicPr>
          <p:cNvPr id="11" name="Picture 2" descr="https://gc.synxis.com/hotel/3015/Images/Room/rs_1400x0_superior-room-with-acropolis-view-rbe-1.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496050" y="2901096"/>
            <a:ext cx="419735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gc.synxis.com/hotel/3015/Images/Room/rs_1400x0_junior-suite-rbe-v2-7.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496050" y="5288630"/>
            <a:ext cx="4201906" cy="22955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verlasting Athen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97053" y="1"/>
            <a:ext cx="4188876" cy="2314580"/>
          </a:xfrm>
          <a:prstGeom prst="rect">
            <a:avLst/>
          </a:prstGeom>
          <a:noFill/>
          <a:extLst>
            <a:ext uri="{909E8E84-426E-40DD-AFC4-6F175D3DCCD1}">
              <a14:hiddenFill xmlns:a14="http://schemas.microsoft.com/office/drawing/2010/main">
                <a:solidFill>
                  <a:srgbClr val="FFFFFF"/>
                </a:solidFill>
              </a14:hiddenFill>
            </a:ext>
          </a:extLst>
        </p:spPr>
      </p:pic>
      <p:sp>
        <p:nvSpPr>
          <p:cNvPr id="12" name="object 2">
            <a:extLst>
              <a:ext uri="{FF2B5EF4-FFF2-40B4-BE49-F238E27FC236}">
                <a16:creationId xmlns:a16="http://schemas.microsoft.com/office/drawing/2014/main" id="{DEA26060-320D-4974-B118-9EDE767E48F5}"/>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7327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95777" y="618693"/>
            <a:ext cx="5609337" cy="382156"/>
          </a:xfrm>
          <a:prstGeom prst="rect">
            <a:avLst/>
          </a:prstGeom>
        </p:spPr>
        <p:txBody>
          <a:bodyPr vert="horz" wrap="square" lIns="0" tIns="12700" rIns="0" bIns="0" rtlCol="0">
            <a:spAutoFit/>
          </a:bodyPr>
          <a:lstStyle/>
          <a:p>
            <a:pPr marL="25400">
              <a:spcBef>
                <a:spcPts val="100"/>
              </a:spcBef>
            </a:pPr>
            <a:r>
              <a:rPr lang="en-GB" sz="2400" spc="120" dirty="0">
                <a:solidFill>
                  <a:srgbClr val="3E3F40"/>
                </a:solidFill>
                <a:latin typeface="Arial" panose="020B0604020202020204" pitchFamily="34" charset="0"/>
                <a:cs typeface="Arial" panose="020B0604020202020204" pitchFamily="34" charset="0"/>
              </a:rPr>
              <a:t>Parthenon &amp; Acropolis Museum Tour</a:t>
            </a:r>
          </a:p>
        </p:txBody>
      </p:sp>
      <p:sp>
        <p:nvSpPr>
          <p:cNvPr id="13" name="object 4"/>
          <p:cNvSpPr txBox="1"/>
          <p:nvPr/>
        </p:nvSpPr>
        <p:spPr>
          <a:xfrm>
            <a:off x="895777" y="1429906"/>
            <a:ext cx="5289123" cy="2471639"/>
          </a:xfrm>
          <a:prstGeom prst="rect">
            <a:avLst/>
          </a:prstGeom>
        </p:spPr>
        <p:txBody>
          <a:bodyPr vert="horz" wrap="square" lIns="0" tIns="12700" rIns="0" bIns="0" rtlCol="0">
            <a:spAutoFit/>
          </a:bodyPr>
          <a:lstStyle/>
          <a:p>
            <a:pPr marL="12700" marR="5080" algn="just">
              <a:lnSpc>
                <a:spcPct val="150000"/>
              </a:lnSpc>
              <a:spcBef>
                <a:spcPts val="100"/>
              </a:spcBef>
            </a:pPr>
            <a:r>
              <a:rPr lang="en-US" sz="1200" spc="-5" dirty="0">
                <a:solidFill>
                  <a:srgbClr val="3D3F3F"/>
                </a:solidFill>
                <a:latin typeface="Arial"/>
                <a:cs typeface="Arial"/>
              </a:rPr>
              <a:t>Y</a:t>
            </a:r>
            <a:r>
              <a:rPr sz="1200" spc="-5" dirty="0">
                <a:solidFill>
                  <a:srgbClr val="3D3F3F"/>
                </a:solidFill>
                <a:latin typeface="Arial"/>
                <a:cs typeface="Arial"/>
              </a:rPr>
              <a:t>our guide will  </a:t>
            </a:r>
            <a:r>
              <a:rPr sz="1200" dirty="0">
                <a:solidFill>
                  <a:srgbClr val="3D3F3F"/>
                </a:solidFill>
                <a:latin typeface="Arial"/>
                <a:cs typeface="Arial"/>
              </a:rPr>
              <a:t>take </a:t>
            </a:r>
            <a:r>
              <a:rPr sz="1200" spc="-5" dirty="0">
                <a:solidFill>
                  <a:srgbClr val="3D3F3F"/>
                </a:solidFill>
                <a:latin typeface="Arial"/>
                <a:cs typeface="Arial"/>
              </a:rPr>
              <a:t>you </a:t>
            </a:r>
            <a:r>
              <a:rPr sz="1200" spc="-15" dirty="0">
                <a:solidFill>
                  <a:srgbClr val="3D3F3F"/>
                </a:solidFill>
                <a:latin typeface="Arial"/>
                <a:cs typeface="Arial"/>
              </a:rPr>
              <a:t>to </a:t>
            </a:r>
            <a:r>
              <a:rPr sz="1200" dirty="0">
                <a:solidFill>
                  <a:srgbClr val="3D3F3F"/>
                </a:solidFill>
                <a:latin typeface="Arial"/>
                <a:cs typeface="Arial"/>
              </a:rPr>
              <a:t>the </a:t>
            </a:r>
            <a:r>
              <a:rPr sz="1200" spc="-5" dirty="0">
                <a:solidFill>
                  <a:srgbClr val="3D3F3F"/>
                </a:solidFill>
                <a:latin typeface="Arial"/>
                <a:cs typeface="Arial"/>
              </a:rPr>
              <a:t>legendary Acropolis hill. </a:t>
            </a:r>
            <a:r>
              <a:rPr sz="1200" spc="-15" dirty="0">
                <a:solidFill>
                  <a:srgbClr val="3D3F3F"/>
                </a:solidFill>
                <a:latin typeface="Arial"/>
                <a:cs typeface="Arial"/>
              </a:rPr>
              <a:t>Using </a:t>
            </a:r>
            <a:r>
              <a:rPr sz="1200" spc="-10" dirty="0">
                <a:solidFill>
                  <a:srgbClr val="3D3F3F"/>
                </a:solidFill>
                <a:latin typeface="Arial"/>
                <a:cs typeface="Arial"/>
              </a:rPr>
              <a:t>Augmented </a:t>
            </a:r>
            <a:r>
              <a:rPr sz="1200" spc="-5" dirty="0">
                <a:solidFill>
                  <a:srgbClr val="3D3F3F"/>
                </a:solidFill>
                <a:latin typeface="Arial"/>
                <a:cs typeface="Arial"/>
              </a:rPr>
              <a:t>Reality </a:t>
            </a:r>
            <a:r>
              <a:rPr sz="1200" spc="-15" dirty="0">
                <a:solidFill>
                  <a:srgbClr val="3D3F3F"/>
                </a:solidFill>
                <a:latin typeface="Arial"/>
                <a:cs typeface="Arial"/>
              </a:rPr>
              <a:t>on </a:t>
            </a:r>
            <a:r>
              <a:rPr sz="1200" dirty="0">
                <a:solidFill>
                  <a:srgbClr val="3D3F3F"/>
                </a:solidFill>
                <a:latin typeface="Arial"/>
                <a:cs typeface="Arial"/>
              </a:rPr>
              <a:t>the </a:t>
            </a:r>
            <a:r>
              <a:rPr sz="1200" spc="-5" dirty="0" err="1">
                <a:solidFill>
                  <a:srgbClr val="3D3F3F"/>
                </a:solidFill>
                <a:latin typeface="Arial"/>
                <a:cs typeface="Arial"/>
              </a:rPr>
              <a:t>Ipad</a:t>
            </a:r>
            <a:r>
              <a:rPr sz="1200" spc="-5" dirty="0">
                <a:solidFill>
                  <a:srgbClr val="3D3F3F"/>
                </a:solidFill>
                <a:latin typeface="Arial"/>
                <a:cs typeface="Arial"/>
              </a:rPr>
              <a:t>,</a:t>
            </a:r>
            <a:r>
              <a:rPr lang="en-US" sz="1200" spc="-5" dirty="0">
                <a:solidFill>
                  <a:srgbClr val="3D3F3F"/>
                </a:solidFill>
                <a:latin typeface="Arial"/>
                <a:cs typeface="Arial"/>
              </a:rPr>
              <a:t> </a:t>
            </a:r>
            <a:r>
              <a:rPr sz="1200" spc="-5" dirty="0">
                <a:solidFill>
                  <a:srgbClr val="3D3F3F"/>
                </a:solidFill>
                <a:latin typeface="Arial"/>
                <a:cs typeface="Arial"/>
              </a:rPr>
              <a:t>you </a:t>
            </a:r>
            <a:r>
              <a:rPr sz="1200" spc="-10" dirty="0">
                <a:solidFill>
                  <a:srgbClr val="3D3F3F"/>
                </a:solidFill>
                <a:latin typeface="Arial"/>
                <a:cs typeface="Arial"/>
              </a:rPr>
              <a:t>will see the monuments </a:t>
            </a:r>
            <a:r>
              <a:rPr sz="1200" spc="-5" dirty="0">
                <a:solidFill>
                  <a:srgbClr val="3D3F3F"/>
                </a:solidFill>
                <a:latin typeface="Arial"/>
                <a:cs typeface="Arial"/>
              </a:rPr>
              <a:t>in their original </a:t>
            </a:r>
            <a:r>
              <a:rPr sz="1200" spc="-10" dirty="0">
                <a:solidFill>
                  <a:srgbClr val="3D3F3F"/>
                </a:solidFill>
                <a:latin typeface="Arial"/>
                <a:cs typeface="Arial"/>
              </a:rPr>
              <a:t>splendor, </a:t>
            </a:r>
            <a:r>
              <a:rPr sz="1200" spc="-5" dirty="0">
                <a:solidFill>
                  <a:srgbClr val="3D3F3F"/>
                </a:solidFill>
                <a:latin typeface="Arial"/>
                <a:cs typeface="Arial"/>
              </a:rPr>
              <a:t>as they </a:t>
            </a:r>
            <a:r>
              <a:rPr sz="1200" spc="-10" dirty="0">
                <a:solidFill>
                  <a:srgbClr val="3D3F3F"/>
                </a:solidFill>
                <a:latin typeface="Arial"/>
                <a:cs typeface="Arial"/>
              </a:rPr>
              <a:t>were when </a:t>
            </a:r>
            <a:r>
              <a:rPr sz="1200" spc="-5" dirty="0">
                <a:solidFill>
                  <a:srgbClr val="3D3F3F"/>
                </a:solidFill>
                <a:latin typeface="Arial"/>
                <a:cs typeface="Arial"/>
              </a:rPr>
              <a:t>they</a:t>
            </a:r>
            <a:r>
              <a:rPr lang="en-US" sz="1200" spc="-5" dirty="0">
                <a:solidFill>
                  <a:srgbClr val="3D3F3F"/>
                </a:solidFill>
                <a:latin typeface="Arial"/>
                <a:cs typeface="Arial"/>
              </a:rPr>
              <a:t> </a:t>
            </a:r>
            <a:r>
              <a:rPr sz="1200" spc="-10" dirty="0">
                <a:solidFill>
                  <a:srgbClr val="3D3F3F"/>
                </a:solidFill>
                <a:latin typeface="Arial"/>
                <a:cs typeface="Arial"/>
              </a:rPr>
              <a:t>were </a:t>
            </a:r>
            <a:r>
              <a:rPr sz="1200" spc="5" dirty="0">
                <a:solidFill>
                  <a:srgbClr val="3D3F3F"/>
                </a:solidFill>
                <a:latin typeface="Arial"/>
                <a:cs typeface="Arial"/>
              </a:rPr>
              <a:t>first </a:t>
            </a:r>
            <a:r>
              <a:rPr sz="1200" spc="-5" dirty="0">
                <a:solidFill>
                  <a:srgbClr val="3D3F3F"/>
                </a:solidFill>
                <a:latin typeface="Arial"/>
                <a:cs typeface="Arial"/>
              </a:rPr>
              <a:t>executed. </a:t>
            </a:r>
            <a:r>
              <a:rPr sz="1200" spc="-45" dirty="0">
                <a:solidFill>
                  <a:srgbClr val="3D3F3F"/>
                </a:solidFill>
                <a:latin typeface="Arial"/>
                <a:cs typeface="Arial"/>
              </a:rPr>
              <a:t>You </a:t>
            </a:r>
            <a:r>
              <a:rPr sz="1200" spc="-10" dirty="0">
                <a:solidFill>
                  <a:srgbClr val="3D3F3F"/>
                </a:solidFill>
                <a:latin typeface="Arial"/>
                <a:cs typeface="Arial"/>
              </a:rPr>
              <a:t>will </a:t>
            </a:r>
            <a:r>
              <a:rPr sz="1200" spc="-5" dirty="0">
                <a:solidFill>
                  <a:srgbClr val="3D3F3F"/>
                </a:solidFill>
                <a:latin typeface="Arial"/>
                <a:cs typeface="Arial"/>
              </a:rPr>
              <a:t>travel </a:t>
            </a:r>
            <a:r>
              <a:rPr sz="1200" spc="-10" dirty="0">
                <a:solidFill>
                  <a:srgbClr val="3D3F3F"/>
                </a:solidFill>
                <a:latin typeface="Arial"/>
                <a:cs typeface="Arial"/>
              </a:rPr>
              <a:t>back </a:t>
            </a:r>
            <a:r>
              <a:rPr sz="1200" spc="-5" dirty="0">
                <a:solidFill>
                  <a:srgbClr val="3D3F3F"/>
                </a:solidFill>
                <a:latin typeface="Arial"/>
                <a:cs typeface="Arial"/>
              </a:rPr>
              <a:t>in </a:t>
            </a:r>
            <a:r>
              <a:rPr sz="1200" spc="-15" dirty="0">
                <a:solidFill>
                  <a:srgbClr val="3D3F3F"/>
                </a:solidFill>
                <a:latin typeface="Arial"/>
                <a:cs typeface="Arial"/>
              </a:rPr>
              <a:t>time </a:t>
            </a:r>
            <a:r>
              <a:rPr sz="1200" spc="-5" dirty="0">
                <a:solidFill>
                  <a:srgbClr val="3D3F3F"/>
                </a:solidFill>
                <a:latin typeface="Arial"/>
                <a:cs typeface="Arial"/>
              </a:rPr>
              <a:t>and walk through </a:t>
            </a:r>
            <a:r>
              <a:rPr sz="1200" spc="-10" dirty="0">
                <a:solidFill>
                  <a:srgbClr val="3D3F3F"/>
                </a:solidFill>
                <a:latin typeface="Arial"/>
                <a:cs typeface="Arial"/>
              </a:rPr>
              <a:t>the </a:t>
            </a:r>
            <a:r>
              <a:rPr sz="1200" spc="-5" dirty="0">
                <a:solidFill>
                  <a:srgbClr val="3D3F3F"/>
                </a:solidFill>
                <a:latin typeface="Arial"/>
                <a:cs typeface="Arial"/>
              </a:rPr>
              <a:t>Parthenon  as </a:t>
            </a:r>
            <a:r>
              <a:rPr sz="1200" spc="10" dirty="0">
                <a:solidFill>
                  <a:srgbClr val="3D3F3F"/>
                </a:solidFill>
                <a:latin typeface="Arial"/>
                <a:cs typeface="Arial"/>
              </a:rPr>
              <a:t>it </a:t>
            </a:r>
            <a:r>
              <a:rPr sz="1200" spc="-10" dirty="0">
                <a:solidFill>
                  <a:srgbClr val="3D3F3F"/>
                </a:solidFill>
                <a:latin typeface="Arial"/>
                <a:cs typeface="Arial"/>
              </a:rPr>
              <a:t>once was, </a:t>
            </a:r>
            <a:r>
              <a:rPr sz="1200" spc="-5" dirty="0">
                <a:solidFill>
                  <a:srgbClr val="3D3F3F"/>
                </a:solidFill>
                <a:latin typeface="Arial"/>
                <a:cs typeface="Arial"/>
              </a:rPr>
              <a:t>gazing </a:t>
            </a:r>
            <a:r>
              <a:rPr sz="1200" dirty="0">
                <a:solidFill>
                  <a:srgbClr val="3D3F3F"/>
                </a:solidFill>
                <a:latin typeface="Arial"/>
                <a:cs typeface="Arial"/>
              </a:rPr>
              <a:t>at the </a:t>
            </a:r>
            <a:r>
              <a:rPr sz="1200" spc="-5" dirty="0">
                <a:solidFill>
                  <a:srgbClr val="3D3F3F"/>
                </a:solidFill>
                <a:latin typeface="Arial"/>
                <a:cs typeface="Arial"/>
              </a:rPr>
              <a:t>colors </a:t>
            </a:r>
            <a:r>
              <a:rPr sz="1200" spc="-15" dirty="0">
                <a:solidFill>
                  <a:srgbClr val="3D3F3F"/>
                </a:solidFill>
                <a:latin typeface="Arial"/>
                <a:cs typeface="Arial"/>
              </a:rPr>
              <a:t>on </a:t>
            </a:r>
            <a:r>
              <a:rPr sz="1200" dirty="0">
                <a:solidFill>
                  <a:srgbClr val="3D3F3F"/>
                </a:solidFill>
                <a:latin typeface="Arial"/>
                <a:cs typeface="Arial"/>
              </a:rPr>
              <a:t>the </a:t>
            </a:r>
            <a:r>
              <a:rPr sz="1200" spc="-10" dirty="0">
                <a:solidFill>
                  <a:srgbClr val="3D3F3F"/>
                </a:solidFill>
                <a:latin typeface="Arial"/>
                <a:cs typeface="Arial"/>
              </a:rPr>
              <a:t>columns </a:t>
            </a:r>
            <a:r>
              <a:rPr sz="1200" spc="-5" dirty="0">
                <a:solidFill>
                  <a:srgbClr val="3D3F3F"/>
                </a:solidFill>
                <a:latin typeface="Arial"/>
                <a:cs typeface="Arial"/>
              </a:rPr>
              <a:t>and </a:t>
            </a:r>
            <a:r>
              <a:rPr sz="1200" dirty="0">
                <a:solidFill>
                  <a:srgbClr val="3D3F3F"/>
                </a:solidFill>
                <a:latin typeface="Arial"/>
                <a:cs typeface="Arial"/>
              </a:rPr>
              <a:t>statues </a:t>
            </a:r>
            <a:r>
              <a:rPr sz="1200" spc="-5" dirty="0">
                <a:solidFill>
                  <a:srgbClr val="3D3F3F"/>
                </a:solidFill>
                <a:latin typeface="Arial"/>
                <a:cs typeface="Arial"/>
              </a:rPr>
              <a:t>as </a:t>
            </a:r>
            <a:r>
              <a:rPr sz="1200" spc="10" dirty="0">
                <a:solidFill>
                  <a:srgbClr val="3D3F3F"/>
                </a:solidFill>
                <a:latin typeface="Arial"/>
                <a:cs typeface="Arial"/>
              </a:rPr>
              <a:t>if </a:t>
            </a:r>
            <a:r>
              <a:rPr sz="1200" spc="-5" dirty="0">
                <a:solidFill>
                  <a:srgbClr val="3D3F3F"/>
                </a:solidFill>
                <a:latin typeface="Arial"/>
                <a:cs typeface="Arial"/>
              </a:rPr>
              <a:t>they </a:t>
            </a:r>
            <a:r>
              <a:rPr sz="1200" spc="-10" dirty="0">
                <a:solidFill>
                  <a:srgbClr val="3D3F3F"/>
                </a:solidFill>
                <a:latin typeface="Arial"/>
                <a:cs typeface="Arial"/>
              </a:rPr>
              <a:t>had  </a:t>
            </a:r>
            <a:r>
              <a:rPr sz="1200" spc="-5" dirty="0">
                <a:solidFill>
                  <a:srgbClr val="3D3F3F"/>
                </a:solidFill>
                <a:latin typeface="Arial"/>
                <a:cs typeface="Arial"/>
              </a:rPr>
              <a:t>never faded</a:t>
            </a:r>
            <a:r>
              <a:rPr sz="1200" spc="-25" dirty="0">
                <a:solidFill>
                  <a:srgbClr val="3D3F3F"/>
                </a:solidFill>
                <a:latin typeface="Arial"/>
                <a:cs typeface="Arial"/>
              </a:rPr>
              <a:t> away.</a:t>
            </a:r>
            <a:endParaRPr sz="1200" dirty="0">
              <a:latin typeface="Arial"/>
              <a:cs typeface="Arial"/>
            </a:endParaRPr>
          </a:p>
          <a:p>
            <a:pPr marL="12700" marR="5080" algn="just">
              <a:lnSpc>
                <a:spcPct val="150000"/>
              </a:lnSpc>
            </a:pPr>
            <a:r>
              <a:rPr sz="1200" dirty="0">
                <a:solidFill>
                  <a:srgbClr val="3D3F3F"/>
                </a:solidFill>
                <a:latin typeface="Arial"/>
                <a:cs typeface="Arial"/>
              </a:rPr>
              <a:t>Follow </a:t>
            </a:r>
            <a:r>
              <a:rPr sz="1200" spc="-5" dirty="0">
                <a:solidFill>
                  <a:srgbClr val="3D3F3F"/>
                </a:solidFill>
                <a:latin typeface="Arial"/>
                <a:cs typeface="Arial"/>
              </a:rPr>
              <a:t>your guide </a:t>
            </a:r>
            <a:r>
              <a:rPr sz="1200" dirty="0">
                <a:solidFill>
                  <a:srgbClr val="3D3F3F"/>
                </a:solidFill>
                <a:latin typeface="Arial"/>
                <a:cs typeface="Arial"/>
              </a:rPr>
              <a:t>to </a:t>
            </a:r>
            <a:r>
              <a:rPr sz="1200" spc="-5" dirty="0">
                <a:solidFill>
                  <a:srgbClr val="3D3F3F"/>
                </a:solidFill>
                <a:latin typeface="Arial"/>
                <a:cs typeface="Arial"/>
              </a:rPr>
              <a:t>Acropolis </a:t>
            </a:r>
            <a:r>
              <a:rPr sz="1200" spc="-10" dirty="0">
                <a:solidFill>
                  <a:srgbClr val="3D3F3F"/>
                </a:solidFill>
                <a:latin typeface="Arial"/>
                <a:cs typeface="Arial"/>
              </a:rPr>
              <a:t>museum, </a:t>
            </a:r>
            <a:r>
              <a:rPr sz="1200" dirty="0">
                <a:solidFill>
                  <a:srgbClr val="3D3F3F"/>
                </a:solidFill>
                <a:latin typeface="Arial"/>
                <a:cs typeface="Arial"/>
              </a:rPr>
              <a:t>rated </a:t>
            </a:r>
            <a:r>
              <a:rPr sz="1200" spc="-5" dirty="0">
                <a:solidFill>
                  <a:srgbClr val="3D3F3F"/>
                </a:solidFill>
                <a:latin typeface="Arial"/>
                <a:cs typeface="Arial"/>
              </a:rPr>
              <a:t>by National Geographic as one </a:t>
            </a:r>
            <a:r>
              <a:rPr sz="1200" dirty="0">
                <a:solidFill>
                  <a:srgbClr val="3D3F3F"/>
                </a:solidFill>
                <a:latin typeface="Arial"/>
                <a:cs typeface="Arial"/>
              </a:rPr>
              <a:t>of  the </a:t>
            </a:r>
            <a:r>
              <a:rPr sz="1200" spc="-10" dirty="0">
                <a:solidFill>
                  <a:srgbClr val="3D3F3F"/>
                </a:solidFill>
                <a:latin typeface="Arial"/>
                <a:cs typeface="Arial"/>
              </a:rPr>
              <a:t>top </a:t>
            </a:r>
            <a:r>
              <a:rPr sz="1200" spc="-15" dirty="0">
                <a:solidFill>
                  <a:srgbClr val="3D3F3F"/>
                </a:solidFill>
                <a:latin typeface="Arial"/>
                <a:cs typeface="Arial"/>
              </a:rPr>
              <a:t>10 museums </a:t>
            </a:r>
            <a:r>
              <a:rPr sz="1200" spc="5" dirty="0">
                <a:solidFill>
                  <a:srgbClr val="3D3F3F"/>
                </a:solidFill>
                <a:latin typeface="Arial"/>
                <a:cs typeface="Arial"/>
              </a:rPr>
              <a:t>in </a:t>
            </a:r>
            <a:r>
              <a:rPr sz="1200" dirty="0">
                <a:solidFill>
                  <a:srgbClr val="3D3F3F"/>
                </a:solidFill>
                <a:latin typeface="Arial"/>
                <a:cs typeface="Arial"/>
              </a:rPr>
              <a:t>the </a:t>
            </a:r>
            <a:r>
              <a:rPr sz="1200" spc="-10" dirty="0">
                <a:solidFill>
                  <a:srgbClr val="3D3F3F"/>
                </a:solidFill>
                <a:latin typeface="Arial"/>
                <a:cs typeface="Arial"/>
              </a:rPr>
              <a:t>world and </a:t>
            </a:r>
            <a:r>
              <a:rPr sz="1200" spc="-5" dirty="0">
                <a:solidFill>
                  <a:srgbClr val="3D3F3F"/>
                </a:solidFill>
                <a:latin typeface="Arial"/>
                <a:cs typeface="Arial"/>
              </a:rPr>
              <a:t>discover </a:t>
            </a:r>
            <a:r>
              <a:rPr sz="1200" spc="-10" dirty="0">
                <a:solidFill>
                  <a:srgbClr val="3D3F3F"/>
                </a:solidFill>
                <a:latin typeface="Arial"/>
                <a:cs typeface="Arial"/>
              </a:rPr>
              <a:t>the </a:t>
            </a:r>
            <a:r>
              <a:rPr sz="1200" spc="-5" dirty="0">
                <a:solidFill>
                  <a:srgbClr val="3D3F3F"/>
                </a:solidFill>
                <a:latin typeface="Arial"/>
                <a:cs typeface="Arial"/>
              </a:rPr>
              <a:t>ancient artifacts found in </a:t>
            </a:r>
            <a:r>
              <a:rPr sz="1200" spc="-10" dirty="0">
                <a:solidFill>
                  <a:srgbClr val="3D3F3F"/>
                </a:solidFill>
                <a:latin typeface="Arial"/>
                <a:cs typeface="Arial"/>
              </a:rPr>
              <a:t>the  </a:t>
            </a:r>
            <a:r>
              <a:rPr sz="1200" spc="-5" dirty="0">
                <a:solidFill>
                  <a:srgbClr val="3D3F3F"/>
                </a:solidFill>
                <a:latin typeface="Arial"/>
                <a:cs typeface="Arial"/>
              </a:rPr>
              <a:t>Acropolis’ area, </a:t>
            </a:r>
            <a:r>
              <a:rPr sz="1200" spc="-10" dirty="0">
                <a:solidFill>
                  <a:srgbClr val="3D3F3F"/>
                </a:solidFill>
                <a:latin typeface="Arial"/>
                <a:cs typeface="Arial"/>
              </a:rPr>
              <a:t>viewed </a:t>
            </a:r>
            <a:r>
              <a:rPr sz="1200" spc="5" dirty="0">
                <a:solidFill>
                  <a:srgbClr val="3D3F3F"/>
                </a:solidFill>
                <a:latin typeface="Arial"/>
                <a:cs typeface="Arial"/>
              </a:rPr>
              <a:t>in </a:t>
            </a:r>
            <a:r>
              <a:rPr sz="1200" spc="-10" dirty="0">
                <a:solidFill>
                  <a:srgbClr val="3D3F3F"/>
                </a:solidFill>
                <a:latin typeface="Arial"/>
                <a:cs typeface="Arial"/>
              </a:rPr>
              <a:t>all </a:t>
            </a:r>
            <a:r>
              <a:rPr sz="1200" spc="-5" dirty="0">
                <a:solidFill>
                  <a:srgbClr val="3D3F3F"/>
                </a:solidFill>
                <a:latin typeface="Arial"/>
                <a:cs typeface="Arial"/>
              </a:rPr>
              <a:t>their glory </a:t>
            </a:r>
            <a:r>
              <a:rPr sz="1200" spc="-10" dirty="0">
                <a:solidFill>
                  <a:srgbClr val="3D3F3F"/>
                </a:solidFill>
                <a:latin typeface="Arial"/>
                <a:cs typeface="Arial"/>
              </a:rPr>
              <a:t>enhanced </a:t>
            </a:r>
            <a:r>
              <a:rPr sz="1200" spc="-5" dirty="0">
                <a:solidFill>
                  <a:srgbClr val="3D3F3F"/>
                </a:solidFill>
                <a:latin typeface="Arial"/>
                <a:cs typeface="Arial"/>
              </a:rPr>
              <a:t>by </a:t>
            </a:r>
            <a:r>
              <a:rPr sz="1200" dirty="0">
                <a:solidFill>
                  <a:srgbClr val="3D3F3F"/>
                </a:solidFill>
                <a:latin typeface="Arial"/>
                <a:cs typeface="Arial"/>
              </a:rPr>
              <a:t>the </a:t>
            </a:r>
            <a:r>
              <a:rPr sz="1200" spc="-5" dirty="0">
                <a:solidFill>
                  <a:srgbClr val="3D3F3F"/>
                </a:solidFill>
                <a:latin typeface="Arial"/>
                <a:cs typeface="Arial"/>
              </a:rPr>
              <a:t>brightness </a:t>
            </a:r>
            <a:r>
              <a:rPr sz="1200" dirty="0">
                <a:solidFill>
                  <a:srgbClr val="3D3F3F"/>
                </a:solidFill>
                <a:latin typeface="Arial"/>
                <a:cs typeface="Arial"/>
              </a:rPr>
              <a:t>of the </a:t>
            </a:r>
            <a:r>
              <a:rPr sz="1200" spc="-5" dirty="0">
                <a:solidFill>
                  <a:srgbClr val="3D3F3F"/>
                </a:solidFill>
                <a:latin typeface="Arial"/>
                <a:cs typeface="Arial"/>
              </a:rPr>
              <a:t>natural  </a:t>
            </a:r>
            <a:r>
              <a:rPr sz="1200" spc="5" dirty="0">
                <a:solidFill>
                  <a:srgbClr val="3D3F3F"/>
                </a:solidFill>
                <a:latin typeface="Arial"/>
                <a:cs typeface="Arial"/>
              </a:rPr>
              <a:t>light </a:t>
            </a:r>
            <a:r>
              <a:rPr sz="1200" dirty="0">
                <a:solidFill>
                  <a:srgbClr val="3D3F3F"/>
                </a:solidFill>
                <a:latin typeface="Arial"/>
                <a:cs typeface="Arial"/>
              </a:rPr>
              <a:t>intruding from the </a:t>
            </a:r>
            <a:r>
              <a:rPr sz="1200" spc="5" dirty="0">
                <a:solidFill>
                  <a:srgbClr val="3D3F3F"/>
                </a:solidFill>
                <a:latin typeface="Arial"/>
                <a:cs typeface="Arial"/>
              </a:rPr>
              <a:t>large </a:t>
            </a:r>
            <a:r>
              <a:rPr sz="1200" dirty="0">
                <a:solidFill>
                  <a:srgbClr val="3D3F3F"/>
                </a:solidFill>
                <a:latin typeface="Arial"/>
                <a:cs typeface="Arial"/>
              </a:rPr>
              <a:t>glass</a:t>
            </a:r>
            <a:r>
              <a:rPr sz="1200" spc="-240" dirty="0">
                <a:solidFill>
                  <a:srgbClr val="3D3F3F"/>
                </a:solidFill>
                <a:latin typeface="Arial"/>
                <a:cs typeface="Arial"/>
              </a:rPr>
              <a:t> </a:t>
            </a:r>
            <a:r>
              <a:rPr sz="1200" dirty="0">
                <a:solidFill>
                  <a:srgbClr val="3D3F3F"/>
                </a:solidFill>
                <a:latin typeface="Arial"/>
                <a:cs typeface="Arial"/>
              </a:rPr>
              <a:t>panes.</a:t>
            </a:r>
            <a:endParaRPr sz="1200" dirty="0">
              <a:latin typeface="Arial"/>
              <a:cs typeface="Arial"/>
            </a:endParaRPr>
          </a:p>
        </p:txBody>
      </p:sp>
      <p:sp>
        <p:nvSpPr>
          <p:cNvPr id="14" name="object 5"/>
          <p:cNvSpPr txBox="1"/>
          <p:nvPr/>
        </p:nvSpPr>
        <p:spPr>
          <a:xfrm>
            <a:off x="895777" y="4125067"/>
            <a:ext cx="5439410" cy="2538515"/>
          </a:xfrm>
          <a:prstGeom prst="rect">
            <a:avLst/>
          </a:prstGeom>
        </p:spPr>
        <p:txBody>
          <a:bodyPr vert="horz" wrap="square" lIns="0" tIns="24765" rIns="0" bIns="0" rtlCol="0">
            <a:spAutoFit/>
          </a:bodyPr>
          <a:lstStyle/>
          <a:p>
            <a:pPr>
              <a:lnSpc>
                <a:spcPct val="100000"/>
              </a:lnSpc>
            </a:pPr>
            <a:endParaRPr sz="1250" dirty="0">
              <a:solidFill>
                <a:schemeClr val="tx2">
                  <a:lumMod val="75000"/>
                </a:schemeClr>
              </a:solidFill>
              <a:latin typeface="Times New Roman"/>
              <a:cs typeface="Times New Roman"/>
            </a:endParaRPr>
          </a:p>
          <a:p>
            <a:pPr marL="12700">
              <a:lnSpc>
                <a:spcPct val="100000"/>
              </a:lnSpc>
              <a:spcBef>
                <a:spcPts val="5"/>
              </a:spcBef>
            </a:pPr>
            <a:r>
              <a:rPr sz="1200" b="1" spc="-5" dirty="0">
                <a:solidFill>
                  <a:schemeClr val="tx2">
                    <a:lumMod val="50000"/>
                  </a:schemeClr>
                </a:solidFill>
                <a:latin typeface="Arial"/>
                <a:cs typeface="Arial"/>
              </a:rPr>
              <a:t>Includes:</a:t>
            </a:r>
            <a:endParaRPr sz="1200" dirty="0">
              <a:solidFill>
                <a:schemeClr val="tx2">
                  <a:lumMod val="50000"/>
                </a:schemeClr>
              </a:solidFill>
              <a:latin typeface="Arial"/>
              <a:cs typeface="Arial"/>
            </a:endParaRPr>
          </a:p>
          <a:p>
            <a:pPr marL="253365" marR="5080" indent="-228600">
              <a:lnSpc>
                <a:spcPts val="1420"/>
              </a:lnSpc>
              <a:spcBef>
                <a:spcPts val="110"/>
              </a:spcBef>
              <a:buChar char="•"/>
              <a:tabLst>
                <a:tab pos="253365" algn="l"/>
                <a:tab pos="254000" algn="l"/>
              </a:tabLst>
            </a:pPr>
            <a:r>
              <a:rPr lang="en-US" sz="1200" dirty="0">
                <a:solidFill>
                  <a:srgbClr val="3D3F3F"/>
                </a:solidFill>
                <a:latin typeface="Arial"/>
                <a:cs typeface="Arial"/>
              </a:rPr>
              <a:t>4</a:t>
            </a:r>
            <a:r>
              <a:rPr sz="1200" dirty="0">
                <a:solidFill>
                  <a:srgbClr val="3D3F3F"/>
                </a:solidFill>
                <a:latin typeface="Arial"/>
                <a:cs typeface="Arial"/>
              </a:rPr>
              <a:t>-hour</a:t>
            </a:r>
            <a:r>
              <a:rPr sz="1200" spc="-25" dirty="0">
                <a:solidFill>
                  <a:srgbClr val="3D3F3F"/>
                </a:solidFill>
                <a:latin typeface="Arial"/>
                <a:cs typeface="Arial"/>
              </a:rPr>
              <a:t> </a:t>
            </a:r>
            <a:r>
              <a:rPr sz="1200" dirty="0">
                <a:solidFill>
                  <a:srgbClr val="3D3F3F"/>
                </a:solidFill>
                <a:latin typeface="Arial"/>
                <a:cs typeface="Arial"/>
              </a:rPr>
              <a:t>private</a:t>
            </a:r>
            <a:r>
              <a:rPr sz="1200" spc="-55" dirty="0">
                <a:solidFill>
                  <a:srgbClr val="3D3F3F"/>
                </a:solidFill>
                <a:latin typeface="Arial"/>
                <a:cs typeface="Arial"/>
              </a:rPr>
              <a:t> </a:t>
            </a:r>
            <a:r>
              <a:rPr sz="1200" dirty="0">
                <a:solidFill>
                  <a:srgbClr val="3D3F3F"/>
                </a:solidFill>
                <a:latin typeface="Arial"/>
                <a:cs typeface="Arial"/>
              </a:rPr>
              <a:t>guided</a:t>
            </a:r>
            <a:r>
              <a:rPr sz="1200" spc="-50" dirty="0">
                <a:solidFill>
                  <a:srgbClr val="3D3F3F"/>
                </a:solidFill>
                <a:latin typeface="Arial"/>
                <a:cs typeface="Arial"/>
              </a:rPr>
              <a:t> </a:t>
            </a:r>
            <a:r>
              <a:rPr sz="1200" dirty="0">
                <a:solidFill>
                  <a:srgbClr val="3D3F3F"/>
                </a:solidFill>
                <a:latin typeface="Arial"/>
                <a:cs typeface="Arial"/>
              </a:rPr>
              <a:t>tour </a:t>
            </a:r>
            <a:r>
              <a:rPr sz="1200" spc="5" dirty="0">
                <a:solidFill>
                  <a:srgbClr val="3D3F3F"/>
                </a:solidFill>
                <a:latin typeface="Arial"/>
                <a:cs typeface="Arial"/>
              </a:rPr>
              <a:t>in</a:t>
            </a:r>
            <a:r>
              <a:rPr sz="1200" spc="-15" dirty="0">
                <a:solidFill>
                  <a:srgbClr val="3D3F3F"/>
                </a:solidFill>
                <a:latin typeface="Arial"/>
                <a:cs typeface="Arial"/>
              </a:rPr>
              <a:t> </a:t>
            </a:r>
            <a:r>
              <a:rPr sz="1200" dirty="0">
                <a:solidFill>
                  <a:srgbClr val="3D3F3F"/>
                </a:solidFill>
                <a:latin typeface="Arial"/>
                <a:cs typeface="Arial"/>
              </a:rPr>
              <a:t>total</a:t>
            </a:r>
            <a:r>
              <a:rPr sz="1200" spc="-5" dirty="0">
                <a:solidFill>
                  <a:srgbClr val="3D3F3F"/>
                </a:solidFill>
                <a:latin typeface="Arial"/>
                <a:cs typeface="Arial"/>
              </a:rPr>
              <a:t> </a:t>
            </a:r>
            <a:r>
              <a:rPr sz="1200" dirty="0">
                <a:solidFill>
                  <a:srgbClr val="3D3F3F"/>
                </a:solidFill>
                <a:latin typeface="Arial"/>
                <a:cs typeface="Arial"/>
              </a:rPr>
              <a:t>(2-hour</a:t>
            </a:r>
            <a:r>
              <a:rPr sz="1200" spc="-20" dirty="0">
                <a:solidFill>
                  <a:srgbClr val="3D3F3F"/>
                </a:solidFill>
                <a:latin typeface="Arial"/>
                <a:cs typeface="Arial"/>
              </a:rPr>
              <a:t> </a:t>
            </a:r>
            <a:r>
              <a:rPr sz="1200" dirty="0">
                <a:solidFill>
                  <a:srgbClr val="3D3F3F"/>
                </a:solidFill>
                <a:latin typeface="Arial"/>
                <a:cs typeface="Arial"/>
              </a:rPr>
              <a:t>guided</a:t>
            </a:r>
            <a:r>
              <a:rPr sz="1200" spc="-50" dirty="0">
                <a:solidFill>
                  <a:srgbClr val="3D3F3F"/>
                </a:solidFill>
                <a:latin typeface="Arial"/>
                <a:cs typeface="Arial"/>
              </a:rPr>
              <a:t> </a:t>
            </a:r>
            <a:r>
              <a:rPr sz="1200" dirty="0">
                <a:solidFill>
                  <a:srgbClr val="3D3F3F"/>
                </a:solidFill>
                <a:latin typeface="Arial"/>
                <a:cs typeface="Arial"/>
              </a:rPr>
              <a:t>tour to</a:t>
            </a:r>
            <a:r>
              <a:rPr sz="1200" spc="5" dirty="0">
                <a:solidFill>
                  <a:srgbClr val="3D3F3F"/>
                </a:solidFill>
                <a:latin typeface="Arial"/>
                <a:cs typeface="Arial"/>
              </a:rPr>
              <a:t> </a:t>
            </a:r>
            <a:r>
              <a:rPr sz="1200" dirty="0">
                <a:solidFill>
                  <a:srgbClr val="3D3F3F"/>
                </a:solidFill>
                <a:latin typeface="Arial"/>
                <a:cs typeface="Arial"/>
              </a:rPr>
              <a:t>the</a:t>
            </a:r>
            <a:r>
              <a:rPr sz="1200" spc="-70" dirty="0">
                <a:solidFill>
                  <a:srgbClr val="3D3F3F"/>
                </a:solidFill>
                <a:latin typeface="Arial"/>
                <a:cs typeface="Arial"/>
              </a:rPr>
              <a:t> </a:t>
            </a:r>
            <a:r>
              <a:rPr sz="1200" dirty="0">
                <a:solidFill>
                  <a:srgbClr val="3D3F3F"/>
                </a:solidFill>
                <a:latin typeface="Arial"/>
                <a:cs typeface="Arial"/>
              </a:rPr>
              <a:t>Acropolis,</a:t>
            </a:r>
            <a:r>
              <a:rPr sz="1200" spc="-65" dirty="0">
                <a:solidFill>
                  <a:srgbClr val="3D3F3F"/>
                </a:solidFill>
                <a:latin typeface="Arial"/>
                <a:cs typeface="Arial"/>
              </a:rPr>
              <a:t> </a:t>
            </a:r>
            <a:r>
              <a:rPr sz="1200" dirty="0">
                <a:solidFill>
                  <a:srgbClr val="3D3F3F"/>
                </a:solidFill>
                <a:latin typeface="Arial"/>
                <a:cs typeface="Arial"/>
              </a:rPr>
              <a:t>2-hour  guided tour to the </a:t>
            </a:r>
            <a:r>
              <a:rPr sz="1200" spc="5" dirty="0">
                <a:solidFill>
                  <a:srgbClr val="3D3F3F"/>
                </a:solidFill>
                <a:latin typeface="Arial"/>
                <a:cs typeface="Arial"/>
              </a:rPr>
              <a:t>Acropolis </a:t>
            </a:r>
            <a:r>
              <a:rPr sz="1200" spc="-10" dirty="0">
                <a:solidFill>
                  <a:srgbClr val="3D3F3F"/>
                </a:solidFill>
                <a:latin typeface="Arial"/>
                <a:cs typeface="Arial"/>
              </a:rPr>
              <a:t>Museum</a:t>
            </a:r>
            <a:r>
              <a:rPr lang="en-US" sz="1200" spc="-10" dirty="0">
                <a:solidFill>
                  <a:srgbClr val="3D3F3F"/>
                </a:solidFill>
                <a:latin typeface="Arial"/>
                <a:cs typeface="Arial"/>
              </a:rPr>
              <a:t>)</a:t>
            </a:r>
            <a:endParaRPr sz="1200" dirty="0">
              <a:latin typeface="Arial"/>
              <a:cs typeface="Arial"/>
            </a:endParaRPr>
          </a:p>
          <a:p>
            <a:pPr marL="253365" indent="-229235">
              <a:lnSpc>
                <a:spcPct val="100000"/>
              </a:lnSpc>
              <a:buChar char="•"/>
              <a:tabLst>
                <a:tab pos="253365" algn="l"/>
                <a:tab pos="254000" algn="l"/>
              </a:tabLst>
            </a:pPr>
            <a:r>
              <a:rPr sz="1200" spc="-5" dirty="0">
                <a:solidFill>
                  <a:srgbClr val="3D3F3F"/>
                </a:solidFill>
                <a:latin typeface="Arial"/>
                <a:cs typeface="Arial"/>
              </a:rPr>
              <a:t>Hotel </a:t>
            </a:r>
            <a:r>
              <a:rPr sz="1200" dirty="0">
                <a:solidFill>
                  <a:srgbClr val="3D3F3F"/>
                </a:solidFill>
                <a:latin typeface="Arial"/>
                <a:cs typeface="Arial"/>
              </a:rPr>
              <a:t>pick-up</a:t>
            </a:r>
            <a:r>
              <a:rPr sz="1200" spc="-55" dirty="0">
                <a:solidFill>
                  <a:srgbClr val="3D3F3F"/>
                </a:solidFill>
                <a:latin typeface="Arial"/>
                <a:cs typeface="Arial"/>
              </a:rPr>
              <a:t> </a:t>
            </a:r>
            <a:r>
              <a:rPr sz="1200" dirty="0">
                <a:solidFill>
                  <a:srgbClr val="3D3F3F"/>
                </a:solidFill>
                <a:latin typeface="Arial"/>
                <a:cs typeface="Arial"/>
              </a:rPr>
              <a:t>walking</a:t>
            </a:r>
            <a:r>
              <a:rPr lang="en-US" sz="1200" dirty="0">
                <a:solidFill>
                  <a:srgbClr val="3D3F3F"/>
                </a:solidFill>
                <a:latin typeface="Arial"/>
                <a:cs typeface="Arial"/>
              </a:rPr>
              <a:t>-from central hotel</a:t>
            </a:r>
            <a:endParaRPr sz="1200" dirty="0">
              <a:latin typeface="Arial"/>
              <a:cs typeface="Arial"/>
            </a:endParaRPr>
          </a:p>
          <a:p>
            <a:pPr marL="253365" indent="-229235">
              <a:lnSpc>
                <a:spcPct val="100000"/>
              </a:lnSpc>
              <a:spcBef>
                <a:spcPts val="70"/>
              </a:spcBef>
              <a:buChar char="•"/>
              <a:tabLst>
                <a:tab pos="253365" algn="l"/>
                <a:tab pos="254000" algn="l"/>
              </a:tabLst>
            </a:pPr>
            <a:r>
              <a:rPr lang="en-GB" sz="1200" dirty="0">
                <a:solidFill>
                  <a:srgbClr val="3D3F3F"/>
                </a:solidFill>
                <a:latin typeface="Arial"/>
                <a:cs typeface="Arial"/>
              </a:rPr>
              <a:t>Entry fees to the archaeological</a:t>
            </a:r>
            <a:r>
              <a:rPr lang="en-GB" sz="1200" spc="-85" dirty="0">
                <a:solidFill>
                  <a:srgbClr val="3D3F3F"/>
                </a:solidFill>
                <a:latin typeface="Arial"/>
                <a:cs typeface="Arial"/>
              </a:rPr>
              <a:t> </a:t>
            </a:r>
            <a:r>
              <a:rPr lang="en-GB" sz="1200" spc="5" dirty="0">
                <a:solidFill>
                  <a:srgbClr val="3D3F3F"/>
                </a:solidFill>
                <a:latin typeface="Arial"/>
                <a:cs typeface="Arial"/>
              </a:rPr>
              <a:t>site(s)</a:t>
            </a:r>
            <a:endParaRPr lang="en-GB" sz="1200" dirty="0">
              <a:latin typeface="Arial"/>
              <a:cs typeface="Arial"/>
            </a:endParaRPr>
          </a:p>
          <a:p>
            <a:pPr marL="253365" indent="-229235">
              <a:lnSpc>
                <a:spcPct val="100000"/>
              </a:lnSpc>
              <a:spcBef>
                <a:spcPts val="50"/>
              </a:spcBef>
              <a:buChar char="•"/>
              <a:tabLst>
                <a:tab pos="253365" algn="l"/>
                <a:tab pos="254000" algn="l"/>
              </a:tabLst>
            </a:pPr>
            <a:r>
              <a:rPr lang="en-GB" sz="1200" spc="-10" dirty="0">
                <a:solidFill>
                  <a:srgbClr val="3D3F3F"/>
                </a:solidFill>
                <a:latin typeface="Arial"/>
                <a:cs typeface="Arial"/>
              </a:rPr>
              <a:t>Augmented </a:t>
            </a:r>
            <a:r>
              <a:rPr lang="en-GB" sz="1200" spc="5" dirty="0">
                <a:solidFill>
                  <a:srgbClr val="3D3F3F"/>
                </a:solidFill>
                <a:latin typeface="Arial"/>
                <a:cs typeface="Arial"/>
              </a:rPr>
              <a:t>Reality </a:t>
            </a:r>
            <a:r>
              <a:rPr lang="en-GB" sz="1200" dirty="0">
                <a:solidFill>
                  <a:srgbClr val="3D3F3F"/>
                </a:solidFill>
                <a:latin typeface="Arial"/>
                <a:cs typeface="Arial"/>
              </a:rPr>
              <a:t>iPad for </a:t>
            </a:r>
            <a:r>
              <a:rPr lang="en-GB" sz="1200" spc="5" dirty="0">
                <a:solidFill>
                  <a:srgbClr val="3D3F3F"/>
                </a:solidFill>
                <a:latin typeface="Arial"/>
                <a:cs typeface="Arial"/>
              </a:rPr>
              <a:t>Acropolis</a:t>
            </a:r>
            <a:r>
              <a:rPr lang="en-GB" sz="1200" spc="-250" dirty="0">
                <a:solidFill>
                  <a:srgbClr val="3D3F3F"/>
                </a:solidFill>
                <a:latin typeface="Arial"/>
                <a:cs typeface="Arial"/>
              </a:rPr>
              <a:t> </a:t>
            </a:r>
            <a:r>
              <a:rPr lang="en-GB" sz="1200" dirty="0">
                <a:solidFill>
                  <a:srgbClr val="3D3F3F"/>
                </a:solidFill>
                <a:latin typeface="Arial"/>
                <a:cs typeface="Arial"/>
              </a:rPr>
              <a:t>(1 </a:t>
            </a:r>
            <a:r>
              <a:rPr lang="en-GB" sz="1200" spc="-5" dirty="0">
                <a:solidFill>
                  <a:srgbClr val="3D3F3F"/>
                </a:solidFill>
                <a:latin typeface="Arial"/>
                <a:cs typeface="Arial"/>
              </a:rPr>
              <a:t>per </a:t>
            </a:r>
            <a:r>
              <a:rPr lang="en-GB" sz="1200" dirty="0">
                <a:solidFill>
                  <a:srgbClr val="3D3F3F"/>
                </a:solidFill>
                <a:latin typeface="Arial"/>
                <a:cs typeface="Arial"/>
              </a:rPr>
              <a:t>person)</a:t>
            </a:r>
            <a:endParaRPr lang="en-GB" sz="1200" dirty="0">
              <a:latin typeface="Arial"/>
              <a:cs typeface="Arial"/>
            </a:endParaRPr>
          </a:p>
          <a:p>
            <a:pPr marL="253365" indent="-229235">
              <a:lnSpc>
                <a:spcPct val="100000"/>
              </a:lnSpc>
              <a:spcBef>
                <a:spcPts val="70"/>
              </a:spcBef>
              <a:buChar char="•"/>
              <a:tabLst>
                <a:tab pos="253365" algn="l"/>
                <a:tab pos="254000" algn="l"/>
              </a:tabLst>
            </a:pPr>
            <a:r>
              <a:rPr sz="1200" dirty="0">
                <a:solidFill>
                  <a:srgbClr val="3D3F3F"/>
                </a:solidFill>
                <a:latin typeface="Arial"/>
                <a:cs typeface="Arial"/>
              </a:rPr>
              <a:t>Private services of </a:t>
            </a:r>
            <a:r>
              <a:rPr sz="1200" spc="-5" dirty="0">
                <a:solidFill>
                  <a:srgbClr val="3D3F3F"/>
                </a:solidFill>
                <a:latin typeface="Arial"/>
                <a:cs typeface="Arial"/>
              </a:rPr>
              <a:t>a </a:t>
            </a:r>
            <a:r>
              <a:rPr sz="1200" dirty="0">
                <a:solidFill>
                  <a:srgbClr val="3D3F3F"/>
                </a:solidFill>
                <a:latin typeface="Arial"/>
                <a:cs typeface="Arial"/>
              </a:rPr>
              <a:t>state-licensed</a:t>
            </a:r>
            <a:r>
              <a:rPr sz="1200" spc="-145" dirty="0">
                <a:solidFill>
                  <a:srgbClr val="3D3F3F"/>
                </a:solidFill>
                <a:latin typeface="Arial"/>
                <a:cs typeface="Arial"/>
              </a:rPr>
              <a:t> </a:t>
            </a:r>
            <a:r>
              <a:rPr sz="1200" spc="5" dirty="0">
                <a:solidFill>
                  <a:srgbClr val="3D3F3F"/>
                </a:solidFill>
                <a:latin typeface="Arial"/>
                <a:cs typeface="Arial"/>
              </a:rPr>
              <a:t>guide</a:t>
            </a:r>
            <a:endParaRPr sz="1200" dirty="0">
              <a:latin typeface="Arial"/>
              <a:cs typeface="Arial"/>
            </a:endParaRPr>
          </a:p>
          <a:p>
            <a:pPr marL="253365" indent="-229235">
              <a:lnSpc>
                <a:spcPct val="100000"/>
              </a:lnSpc>
              <a:spcBef>
                <a:spcPts val="50"/>
              </a:spcBef>
              <a:buChar char="•"/>
              <a:tabLst>
                <a:tab pos="253365" algn="l"/>
                <a:tab pos="254000" algn="l"/>
              </a:tabLst>
            </a:pPr>
            <a:r>
              <a:rPr lang="en-GB" sz="1200" spc="-5" dirty="0">
                <a:solidFill>
                  <a:srgbClr val="3D3F3F"/>
                </a:solidFill>
                <a:latin typeface="Arial"/>
                <a:cs typeface="Arial"/>
              </a:rPr>
              <a:t>Coffee or</a:t>
            </a:r>
            <a:r>
              <a:rPr lang="en-GB" sz="1200" spc="-20" dirty="0">
                <a:solidFill>
                  <a:srgbClr val="3D3F3F"/>
                </a:solidFill>
                <a:latin typeface="Arial"/>
                <a:cs typeface="Arial"/>
              </a:rPr>
              <a:t> </a:t>
            </a:r>
            <a:r>
              <a:rPr lang="en-GB" sz="1200" spc="-5" dirty="0">
                <a:solidFill>
                  <a:srgbClr val="3D3F3F"/>
                </a:solidFill>
                <a:latin typeface="Arial"/>
                <a:cs typeface="Arial"/>
              </a:rPr>
              <a:t>refreshment</a:t>
            </a:r>
            <a:endParaRPr lang="en-GB" sz="1200" dirty="0">
              <a:latin typeface="Arial"/>
              <a:cs typeface="Arial"/>
            </a:endParaRPr>
          </a:p>
          <a:p>
            <a:pPr marL="253365" indent="-229235">
              <a:lnSpc>
                <a:spcPct val="100000"/>
              </a:lnSpc>
              <a:spcBef>
                <a:spcPts val="70"/>
              </a:spcBef>
              <a:buChar char="•"/>
              <a:tabLst>
                <a:tab pos="253365" algn="l"/>
                <a:tab pos="254000" algn="l"/>
              </a:tabLst>
            </a:pPr>
            <a:r>
              <a:rPr lang="it-IT" sz="1200" spc="-5" dirty="0">
                <a:solidFill>
                  <a:srgbClr val="3D3F3F"/>
                </a:solidFill>
                <a:latin typeface="Arial"/>
                <a:cs typeface="Arial"/>
              </a:rPr>
              <a:t>Taxes</a:t>
            </a:r>
          </a:p>
          <a:p>
            <a:pPr marL="24130">
              <a:lnSpc>
                <a:spcPct val="100000"/>
              </a:lnSpc>
              <a:spcBef>
                <a:spcPts val="70"/>
              </a:spcBef>
              <a:tabLst>
                <a:tab pos="253365" algn="l"/>
                <a:tab pos="254000" algn="l"/>
              </a:tabLst>
            </a:pPr>
            <a:endParaRPr lang="it-IT" sz="1200" spc="-5" dirty="0">
              <a:solidFill>
                <a:srgbClr val="3D3F3F"/>
              </a:solidFill>
              <a:latin typeface="Arial"/>
              <a:cs typeface="Arial"/>
            </a:endParaRPr>
          </a:p>
          <a:p>
            <a:pPr marL="24130">
              <a:spcBef>
                <a:spcPts val="70"/>
              </a:spcBef>
              <a:tabLst>
                <a:tab pos="253365" algn="l"/>
                <a:tab pos="254000" algn="l"/>
              </a:tabLst>
            </a:pPr>
            <a:r>
              <a:rPr lang="en-GB" sz="1200" b="1" spc="-5" dirty="0">
                <a:solidFill>
                  <a:schemeClr val="tx2">
                    <a:lumMod val="50000"/>
                  </a:schemeClr>
                </a:solidFill>
                <a:latin typeface="Arial"/>
                <a:cs typeface="Arial"/>
              </a:rPr>
              <a:t>Cancelation Policy:</a:t>
            </a:r>
            <a:endParaRPr lang="en-GB" sz="1200" dirty="0">
              <a:solidFill>
                <a:schemeClr val="tx2">
                  <a:lumMod val="50000"/>
                </a:schemeClr>
              </a:solidFill>
              <a:latin typeface="Arial"/>
              <a:cs typeface="Arial"/>
            </a:endParaRPr>
          </a:p>
          <a:p>
            <a:pPr marL="24130">
              <a:lnSpc>
                <a:spcPct val="100000"/>
              </a:lnSpc>
              <a:spcBef>
                <a:spcPts val="70"/>
              </a:spcBef>
              <a:tabLst>
                <a:tab pos="253365" algn="l"/>
                <a:tab pos="254000" algn="l"/>
              </a:tabLst>
            </a:pPr>
            <a:r>
              <a:rPr lang="en-US" sz="1200" spc="-5" dirty="0">
                <a:solidFill>
                  <a:srgbClr val="3D3F3F"/>
                </a:solidFill>
                <a:latin typeface="Arial"/>
                <a:cs typeface="Arial"/>
              </a:rPr>
              <a:t>15 days prior to the tour</a:t>
            </a:r>
            <a:endParaRPr sz="1200" spc="-5" dirty="0">
              <a:solidFill>
                <a:srgbClr val="3D3F3F"/>
              </a:solidFill>
              <a:latin typeface="Arial"/>
              <a:cs typeface="Arial"/>
            </a:endParaRPr>
          </a:p>
        </p:txBody>
      </p:sp>
      <p:sp>
        <p:nvSpPr>
          <p:cNvPr id="15" name="object 7"/>
          <p:cNvSpPr/>
          <p:nvPr/>
        </p:nvSpPr>
        <p:spPr>
          <a:xfrm>
            <a:off x="7120128" y="3407664"/>
            <a:ext cx="3572510" cy="762000"/>
          </a:xfrm>
          <a:custGeom>
            <a:avLst/>
            <a:gdLst/>
            <a:ahLst/>
            <a:cxnLst/>
            <a:rect l="l" t="t" r="r" b="b"/>
            <a:pathLst>
              <a:path w="3572509" h="762000">
                <a:moveTo>
                  <a:pt x="0" y="0"/>
                </a:moveTo>
                <a:lnTo>
                  <a:pt x="3572255" y="0"/>
                </a:lnTo>
                <a:lnTo>
                  <a:pt x="3572255" y="762000"/>
                </a:lnTo>
                <a:lnTo>
                  <a:pt x="0" y="762000"/>
                </a:lnTo>
                <a:lnTo>
                  <a:pt x="0" y="0"/>
                </a:lnTo>
                <a:close/>
              </a:path>
            </a:pathLst>
          </a:custGeom>
          <a:solidFill>
            <a:srgbClr val="CACACA"/>
          </a:solidFill>
        </p:spPr>
        <p:txBody>
          <a:bodyPr wrap="square" lIns="0" tIns="0" rIns="0" bIns="0" rtlCol="0"/>
          <a:lstStyle/>
          <a:p>
            <a:endParaRPr/>
          </a:p>
        </p:txBody>
      </p:sp>
      <p:sp>
        <p:nvSpPr>
          <p:cNvPr id="16" name="object 8"/>
          <p:cNvSpPr txBox="1"/>
          <p:nvPr/>
        </p:nvSpPr>
        <p:spPr>
          <a:xfrm>
            <a:off x="7424928" y="3485824"/>
            <a:ext cx="3268472" cy="605679"/>
          </a:xfrm>
          <a:prstGeom prst="rect">
            <a:avLst/>
          </a:prstGeom>
        </p:spPr>
        <p:txBody>
          <a:bodyPr vert="horz" wrap="square" lIns="0" tIns="12700" rIns="0" bIns="0" rtlCol="0">
            <a:spAutoFit/>
          </a:bodyPr>
          <a:lstStyle/>
          <a:p>
            <a:pPr marL="12700" marR="546100" algn="ctr">
              <a:lnSpc>
                <a:spcPct val="107100"/>
              </a:lnSpc>
              <a:spcBef>
                <a:spcPts val="5"/>
              </a:spcBef>
            </a:pPr>
            <a:r>
              <a:rPr lang="en-US" sz="1200" i="1" spc="-5" dirty="0">
                <a:solidFill>
                  <a:srgbClr val="FFFFFF"/>
                </a:solidFill>
                <a:latin typeface="Arial"/>
                <a:cs typeface="Arial"/>
              </a:rPr>
              <a:t>Get acquainted with the ancient heart of the city &amp; its most iconic archeological landmarks of Athens</a:t>
            </a:r>
          </a:p>
        </p:txBody>
      </p:sp>
      <p:sp>
        <p:nvSpPr>
          <p:cNvPr id="17" name="object 10"/>
          <p:cNvSpPr/>
          <p:nvPr/>
        </p:nvSpPr>
        <p:spPr>
          <a:xfrm>
            <a:off x="7120128" y="-1"/>
            <a:ext cx="3572255" cy="335805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9" name="object 9"/>
          <p:cNvSpPr/>
          <p:nvPr/>
        </p:nvSpPr>
        <p:spPr>
          <a:xfrm>
            <a:off x="688515" y="4043423"/>
            <a:ext cx="5703645" cy="45719"/>
          </a:xfrm>
          <a:custGeom>
            <a:avLst/>
            <a:gdLst/>
            <a:ahLst/>
            <a:cxnLst/>
            <a:rect l="l" t="t" r="r" b="b"/>
            <a:pathLst>
              <a:path w="5514340">
                <a:moveTo>
                  <a:pt x="0" y="0"/>
                </a:moveTo>
                <a:lnTo>
                  <a:pt x="5513832" y="0"/>
                </a:lnTo>
              </a:path>
            </a:pathLst>
          </a:custGeom>
          <a:ln w="15240">
            <a:solidFill>
              <a:srgbClr val="CACACA"/>
            </a:solidFill>
          </a:ln>
        </p:spPr>
        <p:txBody>
          <a:bodyPr wrap="square" lIns="0" tIns="0" rIns="0" bIns="0" rtlCol="0"/>
          <a:lstStyle/>
          <a:p>
            <a:endParaRPr/>
          </a:p>
        </p:txBody>
      </p:sp>
      <p:pic>
        <p:nvPicPr>
          <p:cNvPr id="5" name="Picture 4" descr="A picture containing outdoor, building, clock, water&#10;&#10;Description automatically generated">
            <a:extLst>
              <a:ext uri="{FF2B5EF4-FFF2-40B4-BE49-F238E27FC236}">
                <a16:creationId xmlns:a16="http://schemas.microsoft.com/office/drawing/2014/main" id="{A9BF64B5-0842-4D51-8050-D92C582FC1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19873" y="4219273"/>
            <a:ext cx="3572510" cy="3343577"/>
          </a:xfrm>
          <a:prstGeom prst="rect">
            <a:avLst/>
          </a:prstGeom>
        </p:spPr>
      </p:pic>
      <p:sp>
        <p:nvSpPr>
          <p:cNvPr id="20" name="object 3">
            <a:extLst>
              <a:ext uri="{FF2B5EF4-FFF2-40B4-BE49-F238E27FC236}">
                <a16:creationId xmlns:a16="http://schemas.microsoft.com/office/drawing/2014/main" id="{D965B50F-05E9-420A-8468-CBB69125DA7C}"/>
              </a:ext>
            </a:extLst>
          </p:cNvPr>
          <p:cNvSpPr txBox="1"/>
          <p:nvPr/>
        </p:nvSpPr>
        <p:spPr>
          <a:xfrm>
            <a:off x="895777" y="1005482"/>
            <a:ext cx="2088723" cy="259686"/>
          </a:xfrm>
          <a:prstGeom prst="rect">
            <a:avLst/>
          </a:prstGeom>
        </p:spPr>
        <p:txBody>
          <a:bodyPr vert="horz" wrap="square" lIns="0" tIns="13335" rIns="0" bIns="0" rtlCol="0">
            <a:spAutoFit/>
          </a:bodyPr>
          <a:lstStyle/>
          <a:p>
            <a:pPr marL="24765">
              <a:lnSpc>
                <a:spcPct val="100000"/>
              </a:lnSpc>
              <a:spcBef>
                <a:spcPts val="105"/>
              </a:spcBef>
            </a:pPr>
            <a:r>
              <a:rPr lang="en-US" sz="1600" i="1" spc="105" dirty="0">
                <a:solidFill>
                  <a:srgbClr val="3D3F3F"/>
                </a:solidFill>
                <a:latin typeface="Arial"/>
                <a:cs typeface="Arial"/>
              </a:rPr>
              <a:t>Athens  </a:t>
            </a:r>
            <a:endParaRPr sz="1600" dirty="0">
              <a:latin typeface="Arial"/>
              <a:cs typeface="Arial"/>
            </a:endParaRPr>
          </a:p>
        </p:txBody>
      </p:sp>
      <p:sp>
        <p:nvSpPr>
          <p:cNvPr id="12" name="object 2">
            <a:extLst>
              <a:ext uri="{FF2B5EF4-FFF2-40B4-BE49-F238E27FC236}">
                <a16:creationId xmlns:a16="http://schemas.microsoft.com/office/drawing/2014/main" id="{B3D41653-382E-4E44-A135-F7DFD87CA66E}"/>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64542" y="693383"/>
            <a:ext cx="5609337" cy="382156"/>
          </a:xfrm>
          <a:prstGeom prst="rect">
            <a:avLst/>
          </a:prstGeom>
        </p:spPr>
        <p:txBody>
          <a:bodyPr vert="horz" wrap="square" lIns="0" tIns="12700" rIns="0" bIns="0" rtlCol="0">
            <a:spAutoFit/>
          </a:bodyPr>
          <a:lstStyle/>
          <a:p>
            <a:pPr marL="25400">
              <a:spcBef>
                <a:spcPts val="100"/>
              </a:spcBef>
            </a:pPr>
            <a:r>
              <a:rPr lang="en-GB" sz="2400" spc="120" dirty="0">
                <a:solidFill>
                  <a:srgbClr val="3E3F40"/>
                </a:solidFill>
                <a:latin typeface="Arial" panose="020B0604020202020204" pitchFamily="34" charset="0"/>
                <a:cs typeface="Arial" panose="020B0604020202020204" pitchFamily="34" charset="0"/>
              </a:rPr>
              <a:t>Flavours of Athens</a:t>
            </a:r>
          </a:p>
        </p:txBody>
      </p:sp>
      <p:sp>
        <p:nvSpPr>
          <p:cNvPr id="12" name="object 2"/>
          <p:cNvSpPr txBox="1">
            <a:spLocks/>
          </p:cNvSpPr>
          <p:nvPr/>
        </p:nvSpPr>
        <p:spPr>
          <a:xfrm>
            <a:off x="871218" y="1075539"/>
            <a:ext cx="5609337" cy="259045"/>
          </a:xfrm>
          <a:prstGeom prst="rect">
            <a:avLst/>
          </a:prstGeom>
        </p:spPr>
        <p:txBody>
          <a:bodyPr vert="horz" wrap="square" lIns="0" tIns="12700" rIns="0" bIns="0" rtlCol="0">
            <a:spAutoFit/>
          </a:bodyPr>
          <a:lstStyle>
            <a:lvl1pPr>
              <a:defRPr sz="4800" b="0" i="0">
                <a:solidFill>
                  <a:schemeClr val="bg1"/>
                </a:solidFill>
                <a:latin typeface="Palatino Linotype"/>
                <a:ea typeface="+mj-ea"/>
                <a:cs typeface="Palatino Linotype"/>
              </a:defRPr>
            </a:lvl1pPr>
          </a:lstStyle>
          <a:p>
            <a:pPr marL="12700">
              <a:spcBef>
                <a:spcPts val="100"/>
              </a:spcBef>
            </a:pPr>
            <a:r>
              <a:rPr lang="en-US" sz="1600" i="1" kern="0" spc="120" dirty="0">
                <a:solidFill>
                  <a:srgbClr val="3E3F40"/>
                </a:solidFill>
                <a:latin typeface="Arial" panose="020B0604020202020204" pitchFamily="34" charset="0"/>
                <a:cs typeface="Arial" panose="020B0604020202020204" pitchFamily="34" charset="0"/>
              </a:rPr>
              <a:t>Athens</a:t>
            </a:r>
          </a:p>
        </p:txBody>
      </p:sp>
      <p:sp>
        <p:nvSpPr>
          <p:cNvPr id="13" name="object 4"/>
          <p:cNvSpPr txBox="1"/>
          <p:nvPr/>
        </p:nvSpPr>
        <p:spPr>
          <a:xfrm>
            <a:off x="864542" y="1423082"/>
            <a:ext cx="5496560" cy="3029484"/>
          </a:xfrm>
          <a:prstGeom prst="rect">
            <a:avLst/>
          </a:prstGeom>
        </p:spPr>
        <p:txBody>
          <a:bodyPr vert="horz" wrap="square" lIns="0" tIns="12700" rIns="0" bIns="0" rtlCol="0">
            <a:spAutoFit/>
          </a:bodyPr>
          <a:lstStyle/>
          <a:p>
            <a:pPr marL="12700" marR="5080" algn="just">
              <a:lnSpc>
                <a:spcPct val="150000"/>
              </a:lnSpc>
              <a:spcBef>
                <a:spcPts val="100"/>
              </a:spcBef>
            </a:pPr>
            <a:r>
              <a:rPr lang="en-GB" sz="1200" spc="-5" dirty="0">
                <a:solidFill>
                  <a:srgbClr val="3D3F3F"/>
                </a:solidFill>
                <a:latin typeface="Arial"/>
                <a:cs typeface="Arial"/>
              </a:rPr>
              <a:t>Greece is famous for its local spirits and meze that bring everyone closer! Get an authentic taste of Greek culture at a nice traditional establishment. There are numerous cuisine styles to choose from.</a:t>
            </a:r>
          </a:p>
          <a:p>
            <a:pPr marL="12700" marR="5080" algn="just">
              <a:lnSpc>
                <a:spcPct val="150000"/>
              </a:lnSpc>
              <a:spcBef>
                <a:spcPts val="100"/>
              </a:spcBef>
            </a:pPr>
            <a:r>
              <a:rPr lang="en-GB" sz="1200" spc="-5" dirty="0">
                <a:solidFill>
                  <a:srgbClr val="3D3F3F"/>
                </a:solidFill>
                <a:latin typeface="Arial"/>
                <a:cs typeface="Arial"/>
              </a:rPr>
              <a:t>During this private food tour you will not only explore the streets of Athens but you will also get to taste appetizing treats that locals enjoy as part of their daily routine.  </a:t>
            </a:r>
          </a:p>
          <a:p>
            <a:pPr marL="12700" marR="5080" algn="just">
              <a:lnSpc>
                <a:spcPct val="150000"/>
              </a:lnSpc>
              <a:spcBef>
                <a:spcPts val="100"/>
              </a:spcBef>
            </a:pPr>
            <a:r>
              <a:rPr lang="en-GB" sz="1200" spc="-5" dirty="0">
                <a:solidFill>
                  <a:srgbClr val="3D3F3F"/>
                </a:solidFill>
                <a:latin typeface="Arial"/>
                <a:cs typeface="Arial"/>
              </a:rPr>
              <a:t>You will visit artisans that have perfected their recipes over decades, as well as specialist food stores sourcing the best products from all over Greece. A culinary tour would not be complete without  a visit to the city’s vibrant central food market where local vendors exhibit their products from across the country.</a:t>
            </a:r>
          </a:p>
          <a:p>
            <a:pPr marL="12700" marR="5080" algn="just">
              <a:lnSpc>
                <a:spcPct val="125000"/>
              </a:lnSpc>
              <a:spcBef>
                <a:spcPts val="100"/>
              </a:spcBef>
            </a:pPr>
            <a:endParaRPr lang="en-GB" sz="1200" spc="-5" dirty="0">
              <a:solidFill>
                <a:srgbClr val="3D3F3F"/>
              </a:solidFill>
              <a:latin typeface="Arial"/>
              <a:cs typeface="Arial"/>
            </a:endParaRPr>
          </a:p>
        </p:txBody>
      </p:sp>
      <p:sp>
        <p:nvSpPr>
          <p:cNvPr id="14" name="object 5"/>
          <p:cNvSpPr txBox="1"/>
          <p:nvPr/>
        </p:nvSpPr>
        <p:spPr>
          <a:xfrm>
            <a:off x="864542" y="4551619"/>
            <a:ext cx="5439410" cy="1938351"/>
          </a:xfrm>
          <a:prstGeom prst="rect">
            <a:avLst/>
          </a:prstGeom>
        </p:spPr>
        <p:txBody>
          <a:bodyPr vert="horz" wrap="square" lIns="0" tIns="24765" rIns="0" bIns="0" rtlCol="0">
            <a:spAutoFit/>
          </a:bodyPr>
          <a:lstStyle/>
          <a:p>
            <a:pPr marL="24765">
              <a:lnSpc>
                <a:spcPct val="100000"/>
              </a:lnSpc>
              <a:spcBef>
                <a:spcPts val="95"/>
              </a:spcBef>
            </a:pPr>
            <a:endParaRPr sz="1250" dirty="0">
              <a:solidFill>
                <a:schemeClr val="tx2">
                  <a:lumMod val="75000"/>
                </a:schemeClr>
              </a:solidFill>
              <a:latin typeface="Times New Roman"/>
              <a:cs typeface="Times New Roman"/>
            </a:endParaRPr>
          </a:p>
          <a:p>
            <a:pPr marL="12700">
              <a:lnSpc>
                <a:spcPct val="100000"/>
              </a:lnSpc>
              <a:spcBef>
                <a:spcPts val="5"/>
              </a:spcBef>
            </a:pPr>
            <a:r>
              <a:rPr sz="1200" b="1" dirty="0">
                <a:solidFill>
                  <a:schemeClr val="tx2">
                    <a:lumMod val="50000"/>
                  </a:schemeClr>
                </a:solidFill>
                <a:latin typeface="Arial"/>
                <a:cs typeface="Arial"/>
              </a:rPr>
              <a:t>Includes:</a:t>
            </a:r>
          </a:p>
          <a:p>
            <a:pPr marL="253365" marR="5080" indent="-228600">
              <a:lnSpc>
                <a:spcPts val="1420"/>
              </a:lnSpc>
              <a:spcBef>
                <a:spcPts val="110"/>
              </a:spcBef>
              <a:buChar char="•"/>
              <a:tabLst>
                <a:tab pos="253365" algn="l"/>
                <a:tab pos="254000" algn="l"/>
              </a:tabLst>
            </a:pPr>
            <a:r>
              <a:rPr lang="en-GB" sz="1200" dirty="0">
                <a:solidFill>
                  <a:srgbClr val="3D3F3F"/>
                </a:solidFill>
                <a:latin typeface="Arial"/>
                <a:cs typeface="Arial"/>
              </a:rPr>
              <a:t>All taxes</a:t>
            </a:r>
          </a:p>
          <a:p>
            <a:pPr marL="253365" marR="5080" indent="-228600">
              <a:lnSpc>
                <a:spcPts val="1420"/>
              </a:lnSpc>
              <a:spcBef>
                <a:spcPts val="110"/>
              </a:spcBef>
              <a:buChar char="•"/>
              <a:tabLst>
                <a:tab pos="253365" algn="l"/>
                <a:tab pos="254000" algn="l"/>
              </a:tabLst>
            </a:pPr>
            <a:r>
              <a:rPr lang="en-GB" sz="1200" dirty="0">
                <a:solidFill>
                  <a:srgbClr val="3D3F3F"/>
                </a:solidFill>
                <a:latin typeface="Arial"/>
                <a:cs typeface="Arial"/>
              </a:rPr>
              <a:t>4-hour private walking tour</a:t>
            </a:r>
            <a:endParaRPr lang="en-GB" sz="1200" u="sng" dirty="0">
              <a:solidFill>
                <a:srgbClr val="3D3F3F"/>
              </a:solidFill>
              <a:latin typeface="Arial"/>
              <a:cs typeface="Arial"/>
            </a:endParaRPr>
          </a:p>
          <a:p>
            <a:pPr marL="253365" marR="5080" indent="-228600">
              <a:lnSpc>
                <a:spcPts val="1420"/>
              </a:lnSpc>
              <a:spcBef>
                <a:spcPts val="110"/>
              </a:spcBef>
              <a:buChar char="•"/>
              <a:tabLst>
                <a:tab pos="253365" algn="l"/>
                <a:tab pos="254000" algn="l"/>
              </a:tabLst>
            </a:pPr>
            <a:r>
              <a:rPr lang="en-GB" sz="1200" dirty="0">
                <a:solidFill>
                  <a:srgbClr val="3D3F3F"/>
                </a:solidFill>
                <a:latin typeface="Arial"/>
                <a:cs typeface="Arial"/>
              </a:rPr>
              <a:t>Hotel pick-up (Walking)</a:t>
            </a:r>
          </a:p>
          <a:p>
            <a:pPr marL="253365" marR="5080" indent="-228600">
              <a:lnSpc>
                <a:spcPts val="1420"/>
              </a:lnSpc>
              <a:spcBef>
                <a:spcPts val="110"/>
              </a:spcBef>
              <a:buChar char="•"/>
              <a:tabLst>
                <a:tab pos="253365" algn="l"/>
                <a:tab pos="254000" algn="l"/>
              </a:tabLst>
            </a:pPr>
            <a:r>
              <a:rPr lang="en-GB" sz="1200" dirty="0">
                <a:solidFill>
                  <a:srgbClr val="3D3F3F"/>
                </a:solidFill>
                <a:latin typeface="Arial"/>
                <a:cs typeface="Arial"/>
              </a:rPr>
              <a:t>Sampling of local beverages and delicacies</a:t>
            </a:r>
          </a:p>
          <a:p>
            <a:pPr marL="253365" marR="5080" indent="-228600">
              <a:lnSpc>
                <a:spcPts val="1420"/>
              </a:lnSpc>
              <a:spcBef>
                <a:spcPts val="110"/>
              </a:spcBef>
              <a:buChar char="•"/>
              <a:tabLst>
                <a:tab pos="253365" algn="l"/>
                <a:tab pos="254000" algn="l"/>
              </a:tabLst>
            </a:pPr>
            <a:r>
              <a:rPr lang="en-GB" sz="1200" dirty="0">
                <a:solidFill>
                  <a:srgbClr val="3D3F3F"/>
                </a:solidFill>
                <a:latin typeface="Arial"/>
                <a:cs typeface="Arial"/>
              </a:rPr>
              <a:t>Private services of a food wise “Insider” tour leader</a:t>
            </a:r>
          </a:p>
          <a:p>
            <a:pPr marL="253365" marR="5080" indent="-228600">
              <a:lnSpc>
                <a:spcPts val="1420"/>
              </a:lnSpc>
              <a:spcBef>
                <a:spcPts val="110"/>
              </a:spcBef>
              <a:buChar char="•"/>
              <a:tabLst>
                <a:tab pos="253365" algn="l"/>
                <a:tab pos="254000" algn="l"/>
              </a:tabLst>
            </a:pPr>
            <a:endParaRPr lang="en-GB" sz="1200" dirty="0">
              <a:solidFill>
                <a:srgbClr val="3D3F3F"/>
              </a:solidFill>
              <a:latin typeface="Arial"/>
              <a:cs typeface="Arial"/>
            </a:endParaRPr>
          </a:p>
          <a:p>
            <a:pPr marL="12700">
              <a:spcBef>
                <a:spcPts val="5"/>
              </a:spcBef>
              <a:tabLst>
                <a:tab pos="253365" algn="l"/>
                <a:tab pos="254000" algn="l"/>
              </a:tabLst>
            </a:pPr>
            <a:r>
              <a:rPr lang="en-GB" sz="1200" b="1" dirty="0">
                <a:solidFill>
                  <a:schemeClr val="tx2">
                    <a:lumMod val="50000"/>
                  </a:schemeClr>
                </a:solidFill>
                <a:latin typeface="Arial"/>
                <a:cs typeface="Arial"/>
              </a:rPr>
              <a:t>Cancelation Policy:</a:t>
            </a:r>
          </a:p>
          <a:p>
            <a:pPr marL="24130">
              <a:lnSpc>
                <a:spcPct val="100000"/>
              </a:lnSpc>
              <a:spcBef>
                <a:spcPts val="70"/>
              </a:spcBef>
              <a:tabLst>
                <a:tab pos="253365" algn="l"/>
                <a:tab pos="254000" algn="l"/>
              </a:tabLst>
            </a:pPr>
            <a:r>
              <a:rPr lang="en-GB" sz="1200" spc="-5" dirty="0">
                <a:solidFill>
                  <a:srgbClr val="3D3F3F"/>
                </a:solidFill>
                <a:latin typeface="Arial"/>
                <a:cs typeface="Arial"/>
              </a:rPr>
              <a:t>15 days prior to the tour</a:t>
            </a:r>
          </a:p>
        </p:txBody>
      </p:sp>
      <p:sp>
        <p:nvSpPr>
          <p:cNvPr id="15" name="object 7"/>
          <p:cNvSpPr/>
          <p:nvPr/>
        </p:nvSpPr>
        <p:spPr>
          <a:xfrm>
            <a:off x="7120128" y="3407664"/>
            <a:ext cx="3572510" cy="762000"/>
          </a:xfrm>
          <a:custGeom>
            <a:avLst/>
            <a:gdLst/>
            <a:ahLst/>
            <a:cxnLst/>
            <a:rect l="l" t="t" r="r" b="b"/>
            <a:pathLst>
              <a:path w="3572509" h="762000">
                <a:moveTo>
                  <a:pt x="0" y="0"/>
                </a:moveTo>
                <a:lnTo>
                  <a:pt x="3572255" y="0"/>
                </a:lnTo>
                <a:lnTo>
                  <a:pt x="3572255" y="762000"/>
                </a:lnTo>
                <a:lnTo>
                  <a:pt x="0" y="762000"/>
                </a:lnTo>
                <a:lnTo>
                  <a:pt x="0" y="0"/>
                </a:lnTo>
                <a:close/>
              </a:path>
            </a:pathLst>
          </a:custGeom>
          <a:solidFill>
            <a:srgbClr val="CACACA"/>
          </a:solidFill>
        </p:spPr>
        <p:txBody>
          <a:bodyPr wrap="square" lIns="0" tIns="0" rIns="0" bIns="0" rtlCol="0"/>
          <a:lstStyle/>
          <a:p>
            <a:endParaRPr/>
          </a:p>
        </p:txBody>
      </p:sp>
      <p:sp>
        <p:nvSpPr>
          <p:cNvPr id="16" name="object 8"/>
          <p:cNvSpPr txBox="1"/>
          <p:nvPr/>
        </p:nvSpPr>
        <p:spPr>
          <a:xfrm>
            <a:off x="7272019" y="3683353"/>
            <a:ext cx="3268472" cy="196144"/>
          </a:xfrm>
          <a:prstGeom prst="rect">
            <a:avLst/>
          </a:prstGeom>
        </p:spPr>
        <p:txBody>
          <a:bodyPr vert="horz" wrap="square" lIns="0" tIns="12700" rIns="0" bIns="0" rtlCol="0">
            <a:spAutoFit/>
          </a:bodyPr>
          <a:lstStyle/>
          <a:p>
            <a:pPr marL="12700" marR="546100">
              <a:lnSpc>
                <a:spcPct val="107100"/>
              </a:lnSpc>
              <a:spcBef>
                <a:spcPts val="5"/>
              </a:spcBef>
            </a:pPr>
            <a:r>
              <a:rPr lang="en-US" sz="1200" i="1" spc="-5" dirty="0" err="1">
                <a:solidFill>
                  <a:srgbClr val="FFFFFF"/>
                </a:solidFill>
                <a:latin typeface="Arial"/>
                <a:cs typeface="Arial"/>
              </a:rPr>
              <a:t>Flavours</a:t>
            </a:r>
            <a:r>
              <a:rPr lang="en-US" sz="1200" i="1" spc="-5" dirty="0">
                <a:solidFill>
                  <a:srgbClr val="FFFFFF"/>
                </a:solidFill>
                <a:latin typeface="Arial"/>
                <a:cs typeface="Arial"/>
              </a:rPr>
              <a:t> of Athens</a:t>
            </a:r>
          </a:p>
        </p:txBody>
      </p:sp>
      <p:sp>
        <p:nvSpPr>
          <p:cNvPr id="19" name="object 9"/>
          <p:cNvSpPr/>
          <p:nvPr/>
        </p:nvSpPr>
        <p:spPr>
          <a:xfrm>
            <a:off x="793231" y="4406847"/>
            <a:ext cx="5703645" cy="45719"/>
          </a:xfrm>
          <a:custGeom>
            <a:avLst/>
            <a:gdLst/>
            <a:ahLst/>
            <a:cxnLst/>
            <a:rect l="l" t="t" r="r" b="b"/>
            <a:pathLst>
              <a:path w="5514340">
                <a:moveTo>
                  <a:pt x="0" y="0"/>
                </a:moveTo>
                <a:lnTo>
                  <a:pt x="5513832" y="0"/>
                </a:lnTo>
              </a:path>
            </a:pathLst>
          </a:custGeom>
          <a:ln w="15240">
            <a:solidFill>
              <a:srgbClr val="CACACA"/>
            </a:solidFill>
          </a:ln>
        </p:spPr>
        <p:txBody>
          <a:bodyPr wrap="square" lIns="0" tIns="0" rIns="0" bIns="0" rtlCol="0"/>
          <a:lstStyle/>
          <a:p>
            <a:endParaRPr/>
          </a:p>
        </p:txBody>
      </p:sp>
      <p:pic>
        <p:nvPicPr>
          <p:cNvPr id="6" name="Picture 5">
            <a:extLst>
              <a:ext uri="{FF2B5EF4-FFF2-40B4-BE49-F238E27FC236}">
                <a16:creationId xmlns:a16="http://schemas.microsoft.com/office/drawing/2014/main" id="{6CF28769-FF40-42BA-8DD7-46CC9150129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20128" y="4219275"/>
            <a:ext cx="3567894" cy="3343576"/>
          </a:xfrm>
          <a:prstGeom prst="rect">
            <a:avLst/>
          </a:prstGeom>
        </p:spPr>
      </p:pic>
      <p:pic>
        <p:nvPicPr>
          <p:cNvPr id="8" name="Picture 7">
            <a:extLst>
              <a:ext uri="{FF2B5EF4-FFF2-40B4-BE49-F238E27FC236}">
                <a16:creationId xmlns:a16="http://schemas.microsoft.com/office/drawing/2014/main" id="{8F139FC9-582B-4A82-9B7A-7EF8E4A1E1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10013" y="0"/>
            <a:ext cx="3572511" cy="3358053"/>
          </a:xfrm>
          <a:prstGeom prst="rect">
            <a:avLst/>
          </a:prstGeom>
        </p:spPr>
      </p:pic>
      <p:sp>
        <p:nvSpPr>
          <p:cNvPr id="17" name="object 2">
            <a:extLst>
              <a:ext uri="{FF2B5EF4-FFF2-40B4-BE49-F238E27FC236}">
                <a16:creationId xmlns:a16="http://schemas.microsoft.com/office/drawing/2014/main" id="{54DE8CD4-CBF1-424A-B91B-CE3FAE545F3D}"/>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sky, outdoor, nature, mountain&#10;&#10;Description automatically generated">
            <a:extLst>
              <a:ext uri="{FF2B5EF4-FFF2-40B4-BE49-F238E27FC236}">
                <a16:creationId xmlns:a16="http://schemas.microsoft.com/office/drawing/2014/main" id="{4154EB2A-C4C5-4CA3-A5F8-17ABDAE614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0693400" cy="7562849"/>
          </a:xfrm>
          <a:prstGeom prst="rect">
            <a:avLst/>
          </a:prstGeom>
        </p:spPr>
      </p:pic>
      <p:sp>
        <p:nvSpPr>
          <p:cNvPr id="4" name="object 2">
            <a:extLst>
              <a:ext uri="{FF2B5EF4-FFF2-40B4-BE49-F238E27FC236}">
                <a16:creationId xmlns:a16="http://schemas.microsoft.com/office/drawing/2014/main" id="{8C29564B-3C9A-4F95-AD58-E317929E6E15}"/>
              </a:ext>
            </a:extLst>
          </p:cNvPr>
          <p:cNvSpPr txBox="1">
            <a:spLocks/>
          </p:cNvSpPr>
          <p:nvPr/>
        </p:nvSpPr>
        <p:spPr>
          <a:xfrm>
            <a:off x="4134865" y="809625"/>
            <a:ext cx="2423669" cy="505267"/>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3200" b="1" kern="0" spc="120" dirty="0">
                <a:solidFill>
                  <a:schemeClr val="bg1">
                    <a:lumMod val="95000"/>
                  </a:schemeClr>
                </a:solidFill>
                <a:latin typeface="Arial" panose="020B0604020202020204" pitchFamily="34" charset="0"/>
                <a:cs typeface="Arial" panose="020B0604020202020204" pitchFamily="34" charset="0"/>
              </a:rPr>
              <a:t>SANTORINI</a:t>
            </a:r>
            <a:endParaRPr lang="en-US" sz="2400" b="1" kern="0" spc="12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629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3"/>
          <p:cNvSpPr txBox="1">
            <a:spLocks noGrp="1"/>
          </p:cNvSpPr>
          <p:nvPr>
            <p:ph type="title"/>
          </p:nvPr>
        </p:nvSpPr>
        <p:spPr>
          <a:xfrm>
            <a:off x="3660265" y="730337"/>
            <a:ext cx="3446145" cy="320601"/>
          </a:xfrm>
          <a:prstGeom prst="rect">
            <a:avLst/>
          </a:prstGeom>
        </p:spPr>
        <p:txBody>
          <a:bodyPr vert="horz" wrap="square" lIns="0" tIns="12700" rIns="0" bIns="0" rtlCol="0">
            <a:spAutoFit/>
          </a:bodyPr>
          <a:lstStyle/>
          <a:p>
            <a:pPr marL="25400" algn="ctr">
              <a:lnSpc>
                <a:spcPct val="100000"/>
              </a:lnSpc>
              <a:spcBef>
                <a:spcPts val="100"/>
              </a:spcBef>
            </a:pPr>
            <a:r>
              <a:rPr lang="en-US" sz="2000" b="1" spc="120" dirty="0">
                <a:solidFill>
                  <a:srgbClr val="3E3F40"/>
                </a:solidFill>
                <a:latin typeface="Arial" panose="020B0604020202020204" pitchFamily="34" charset="0"/>
                <a:cs typeface="Arial" panose="020B0604020202020204" pitchFamily="34" charset="0"/>
              </a:rPr>
              <a:t>SYNOPSIS</a:t>
            </a:r>
          </a:p>
        </p:txBody>
      </p:sp>
      <p:graphicFrame>
        <p:nvGraphicFramePr>
          <p:cNvPr id="11" name="Table 11">
            <a:extLst>
              <a:ext uri="{FF2B5EF4-FFF2-40B4-BE49-F238E27FC236}">
                <a16:creationId xmlns:a16="http://schemas.microsoft.com/office/drawing/2014/main" id="{83E0D163-C464-4D32-8AF9-333A1E3A4132}"/>
              </a:ext>
            </a:extLst>
          </p:cNvPr>
          <p:cNvGraphicFramePr>
            <a:graphicFrameLocks noGrp="1"/>
          </p:cNvGraphicFramePr>
          <p:nvPr>
            <p:extLst>
              <p:ext uri="{D42A27DB-BD31-4B8C-83A1-F6EECF244321}">
                <p14:modId xmlns:p14="http://schemas.microsoft.com/office/powerpoint/2010/main" val="1520837827"/>
              </p:ext>
            </p:extLst>
          </p:nvPr>
        </p:nvGraphicFramePr>
        <p:xfrm>
          <a:off x="1612900" y="2181225"/>
          <a:ext cx="8230990" cy="1880542"/>
        </p:xfrm>
        <a:graphic>
          <a:graphicData uri="http://schemas.openxmlformats.org/drawingml/2006/table">
            <a:tbl>
              <a:tblPr firstRow="1" bandRow="1">
                <a:tableStyleId>{5940675A-B579-460E-94D1-54222C63F5DA}</a:tableStyleId>
              </a:tblPr>
              <a:tblGrid>
                <a:gridCol w="1972357">
                  <a:extLst>
                    <a:ext uri="{9D8B030D-6E8A-4147-A177-3AD203B41FA5}">
                      <a16:colId xmlns:a16="http://schemas.microsoft.com/office/drawing/2014/main" val="287905480"/>
                    </a:ext>
                  </a:extLst>
                </a:gridCol>
                <a:gridCol w="1158896">
                  <a:extLst>
                    <a:ext uri="{9D8B030D-6E8A-4147-A177-3AD203B41FA5}">
                      <a16:colId xmlns:a16="http://schemas.microsoft.com/office/drawing/2014/main" val="3738770002"/>
                    </a:ext>
                  </a:extLst>
                </a:gridCol>
                <a:gridCol w="5099737">
                  <a:extLst>
                    <a:ext uri="{9D8B030D-6E8A-4147-A177-3AD203B41FA5}">
                      <a16:colId xmlns:a16="http://schemas.microsoft.com/office/drawing/2014/main" val="1281257174"/>
                    </a:ext>
                  </a:extLst>
                </a:gridCol>
              </a:tblGrid>
              <a:tr h="472909">
                <a:tc>
                  <a:txBody>
                    <a:bodyPr/>
                    <a:lstStyle/>
                    <a:p>
                      <a:pPr algn="ctr"/>
                      <a:r>
                        <a:rPr lang="en-US" sz="1600" b="1" kern="1200" spc="20" dirty="0">
                          <a:solidFill>
                            <a:schemeClr val="tx2">
                              <a:lumMod val="50000"/>
                            </a:schemeClr>
                          </a:solidFill>
                          <a:latin typeface="Arial"/>
                          <a:ea typeface="+mn-ea"/>
                          <a:cs typeface="Arial"/>
                        </a:rPr>
                        <a:t>Hotel</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b="1" kern="1200" spc="20" dirty="0">
                          <a:solidFill>
                            <a:schemeClr val="tx2">
                              <a:lumMod val="50000"/>
                            </a:schemeClr>
                          </a:solidFill>
                          <a:latin typeface="Arial"/>
                          <a:ea typeface="+mn-ea"/>
                          <a:cs typeface="Arial"/>
                        </a:rPr>
                        <a:t>Location</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b="1" kern="1200" spc="20" dirty="0">
                          <a:solidFill>
                            <a:schemeClr val="tx2">
                              <a:lumMod val="50000"/>
                            </a:schemeClr>
                          </a:solidFill>
                          <a:latin typeface="Arial"/>
                          <a:ea typeface="+mn-ea"/>
                          <a:cs typeface="Arial"/>
                        </a:rPr>
                        <a:t>Room Type</a:t>
                      </a:r>
                      <a:endParaRPr lang="en-GB" sz="1600" b="1" kern="1200" spc="20" dirty="0">
                        <a:solidFill>
                          <a:schemeClr val="tx2">
                            <a:lumMod val="50000"/>
                          </a:schemeClr>
                        </a:solidFill>
                        <a:latin typeface="Arial"/>
                        <a:ea typeface="+mn-ea"/>
                        <a:cs typeface="Aria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1711646"/>
                  </a:ext>
                </a:extLst>
              </a:tr>
              <a:tr h="140763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b="1" spc="-5" dirty="0">
                          <a:solidFill>
                            <a:srgbClr val="3D3F3F"/>
                          </a:solidFill>
                          <a:latin typeface="Arial" panose="020B0604020202020204" pitchFamily="34" charset="0"/>
                          <a:ea typeface="+mn-ea"/>
                          <a:cs typeface="Arial" panose="020B0604020202020204" pitchFamily="34" charset="0"/>
                          <a:hlinkClick r:id="rId2">
                            <a:extLst>
                              <a:ext uri="{A12FA001-AC4F-418D-AE19-62706E023703}">
                                <ahyp:hlinkClr xmlns:ahyp="http://schemas.microsoft.com/office/drawing/2018/hyperlinkcolor" val="tx"/>
                              </a:ext>
                            </a:extLst>
                          </a:hlinkClick>
                        </a:rPr>
                        <a:t>Canaves Oia Suites</a:t>
                      </a:r>
                      <a:endParaRPr lang="it-IT" sz="1200" b="1" spc="-5" dirty="0">
                        <a:solidFill>
                          <a:srgbClr val="3D3F3F"/>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200" dirty="0" err="1">
                          <a:latin typeface="Arial" panose="020B0604020202020204" pitchFamily="34" charset="0"/>
                          <a:cs typeface="Arial" panose="020B0604020202020204" pitchFamily="34" charset="0"/>
                        </a:rPr>
                        <a:t>Oia</a:t>
                      </a:r>
                      <a:endParaRPr lang="en-GB" sz="1200" dirty="0">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50000"/>
                        </a:lnSpc>
                      </a:pPr>
                      <a:r>
                        <a:rPr lang="en-GB" sz="1200" dirty="0">
                          <a:latin typeface="Arial" panose="020B0604020202020204" pitchFamily="34" charset="0"/>
                          <a:cs typeface="Arial" panose="020B0604020202020204" pitchFamily="34" charset="0"/>
                        </a:rPr>
                        <a:t>Junior Suite Plunge Pool Caldera Sea View </a:t>
                      </a:r>
                    </a:p>
                    <a:p>
                      <a:pPr algn="ctr">
                        <a:lnSpc>
                          <a:spcPct val="150000"/>
                        </a:lnSpc>
                      </a:pPr>
                      <a:r>
                        <a:rPr lang="en-GB" sz="1200" b="1" i="1" dirty="0">
                          <a:latin typeface="Arial" panose="020B0604020202020204" pitchFamily="34" charset="0"/>
                          <a:cs typeface="Arial" panose="020B0604020202020204" pitchFamily="34" charset="0"/>
                        </a:rPr>
                        <a:t>Or</a:t>
                      </a:r>
                    </a:p>
                    <a:p>
                      <a:pPr algn="ctr">
                        <a:lnSpc>
                          <a:spcPct val="150000"/>
                        </a:lnSpc>
                      </a:pPr>
                      <a:r>
                        <a:rPr lang="en-GB" sz="1200" dirty="0">
                          <a:latin typeface="Arial" panose="020B0604020202020204" pitchFamily="34" charset="0"/>
                          <a:cs typeface="Arial" panose="020B0604020202020204" pitchFamily="34" charset="0"/>
                        </a:rPr>
                        <a:t>Superior Suite Plunge Pool Caldera Sea View</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61666173"/>
                  </a:ext>
                </a:extLst>
              </a:tr>
            </a:tbl>
          </a:graphicData>
        </a:graphic>
      </p:graphicFrame>
      <p:sp>
        <p:nvSpPr>
          <p:cNvPr id="6" name="object 16">
            <a:extLst>
              <a:ext uri="{FF2B5EF4-FFF2-40B4-BE49-F238E27FC236}">
                <a16:creationId xmlns:a16="http://schemas.microsoft.com/office/drawing/2014/main" id="{87FFBA10-E36A-464E-8149-63D6F73CF6B0}"/>
              </a:ext>
            </a:extLst>
          </p:cNvPr>
          <p:cNvSpPr txBox="1"/>
          <p:nvPr/>
        </p:nvSpPr>
        <p:spPr>
          <a:xfrm>
            <a:off x="3186112" y="1178335"/>
            <a:ext cx="4321175" cy="444352"/>
          </a:xfrm>
          <a:prstGeom prst="rect">
            <a:avLst/>
          </a:prstGeom>
        </p:spPr>
        <p:txBody>
          <a:bodyPr vert="horz" wrap="square" lIns="0" tIns="13335" rIns="0" bIns="0" rtlCol="0">
            <a:spAutoFit/>
          </a:bodyPr>
          <a:lstStyle/>
          <a:p>
            <a:pPr algn="ctr">
              <a:lnSpc>
                <a:spcPct val="100000"/>
              </a:lnSpc>
              <a:spcBef>
                <a:spcPts val="105"/>
              </a:spcBef>
            </a:pPr>
            <a:r>
              <a:rPr sz="1400" spc="120" dirty="0">
                <a:solidFill>
                  <a:srgbClr val="3E3F40"/>
                </a:solidFill>
                <a:latin typeface="Arial" panose="020B0604020202020204" pitchFamily="34" charset="0"/>
                <a:ea typeface="+mj-ea"/>
                <a:cs typeface="Arial" panose="020B0604020202020204" pitchFamily="34" charset="0"/>
              </a:rPr>
              <a:t>Hotels </a:t>
            </a:r>
            <a:r>
              <a:rPr lang="en-US" sz="1400" spc="120" dirty="0">
                <a:solidFill>
                  <a:srgbClr val="3E3F40"/>
                </a:solidFill>
                <a:latin typeface="Arial" panose="020B0604020202020204" pitchFamily="34" charset="0"/>
                <a:ea typeface="+mj-ea"/>
                <a:cs typeface="Arial" panose="020B0604020202020204" pitchFamily="34" charset="0"/>
              </a:rPr>
              <a:t>Santorini</a:t>
            </a:r>
            <a:endParaRPr sz="1400" spc="120" dirty="0">
              <a:solidFill>
                <a:srgbClr val="3E3F40"/>
              </a:solidFill>
              <a:latin typeface="Arial" panose="020B0604020202020204" pitchFamily="34" charset="0"/>
              <a:ea typeface="+mj-ea"/>
              <a:cs typeface="Arial" panose="020B0604020202020204" pitchFamily="34" charset="0"/>
            </a:endParaRPr>
          </a:p>
          <a:p>
            <a:pPr algn="ctr">
              <a:lnSpc>
                <a:spcPct val="100000"/>
              </a:lnSpc>
            </a:pPr>
            <a:r>
              <a:rPr lang="en-US" sz="1400" spc="120" dirty="0">
                <a:solidFill>
                  <a:srgbClr val="3E3F40"/>
                </a:solidFill>
                <a:latin typeface="Arial" panose="020B0604020202020204" pitchFamily="34" charset="0"/>
                <a:ea typeface="+mj-ea"/>
                <a:cs typeface="Arial" panose="020B0604020202020204" pitchFamily="34" charset="0"/>
              </a:rPr>
              <a:t>28-31 July 2021 (3 nights)</a:t>
            </a:r>
          </a:p>
        </p:txBody>
      </p:sp>
      <p:sp>
        <p:nvSpPr>
          <p:cNvPr id="7" name="object 2">
            <a:extLst>
              <a:ext uri="{FF2B5EF4-FFF2-40B4-BE49-F238E27FC236}">
                <a16:creationId xmlns:a16="http://schemas.microsoft.com/office/drawing/2014/main" id="{117FC0CE-E1F2-4582-A426-BC7BC7A49B16}"/>
              </a:ext>
            </a:extLst>
          </p:cNvPr>
          <p:cNvSpPr txBox="1"/>
          <p:nvPr/>
        </p:nvSpPr>
        <p:spPr>
          <a:xfrm>
            <a:off x="854963" y="313436"/>
            <a:ext cx="6251447" cy="167354"/>
          </a:xfrm>
          <a:prstGeom prst="rect">
            <a:avLst/>
          </a:prstGeom>
        </p:spPr>
        <p:txBody>
          <a:bodyPr vert="horz" wrap="square" lIns="0" tIns="13335" rIns="0" bIns="0" rtlCol="0">
            <a:spAutoFit/>
          </a:bodyPr>
          <a:lstStyle/>
          <a:p>
            <a:pPr marL="38100">
              <a:lnSpc>
                <a:spcPct val="100000"/>
              </a:lnSpc>
              <a:spcBef>
                <a:spcPts val="100"/>
              </a:spcBef>
            </a:pPr>
            <a:r>
              <a:rPr lang="en-US" sz="1000" b="1" spc="55" dirty="0">
                <a:solidFill>
                  <a:srgbClr val="CBCBCB"/>
                </a:solidFill>
                <a:latin typeface="Arial" panose="020B0604020202020204" pitchFamily="34" charset="0"/>
                <a:cs typeface="Arial" panose="020B0604020202020204" pitchFamily="34" charset="0"/>
              </a:rPr>
              <a:t>SEEZ TRAVEL - ATHENS, SANTORINI, FOLEGANDROS, PAROS</a:t>
            </a:r>
            <a:endParaRPr lang="en-US" sz="1000" b="1" spc="20" dirty="0">
              <a:solidFill>
                <a:srgbClr val="CBCBC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5347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1149</TotalTime>
  <Words>2805</Words>
  <Application>Microsoft Office PowerPoint</Application>
  <PresentationFormat>Custom</PresentationFormat>
  <Paragraphs>370</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Century Gothic</vt:lpstr>
      <vt:lpstr>Palatino Linotype</vt:lpstr>
      <vt:lpstr>Times New Roman</vt:lpstr>
      <vt:lpstr>Office Theme</vt:lpstr>
      <vt:lpstr>ATHENS, SANTORINI, FOLEGANDROS, PAROS</vt:lpstr>
      <vt:lpstr>PowerPoint Presentation</vt:lpstr>
      <vt:lpstr>PowerPoint Presentation</vt:lpstr>
      <vt:lpstr>SYNOPSIS</vt:lpstr>
      <vt:lpstr>Perianth Hotel</vt:lpstr>
      <vt:lpstr>Parthenon &amp; Acropolis Museum Tour</vt:lpstr>
      <vt:lpstr>Flavours of Athens</vt:lpstr>
      <vt:lpstr>PowerPoint Presentation</vt:lpstr>
      <vt:lpstr>SYNOPSIS</vt:lpstr>
      <vt:lpstr>Canaves Oia Suites</vt:lpstr>
      <vt:lpstr>Sunset Boat Tour</vt:lpstr>
      <vt:lpstr>Explore the beauty of the Cliff</vt:lpstr>
      <vt:lpstr>PowerPoint Presentation</vt:lpstr>
      <vt:lpstr>SYNOPSIS</vt:lpstr>
      <vt:lpstr>Anemi Hotel </vt:lpstr>
      <vt:lpstr>Exploring Folegandros</vt:lpstr>
      <vt:lpstr>PowerPoint Presentation</vt:lpstr>
      <vt:lpstr>SYNOPSIS</vt:lpstr>
      <vt:lpstr>Parilio Hotel</vt:lpstr>
      <vt:lpstr>Cooking Secrets from Paros</vt:lpstr>
      <vt:lpstr>Biking Tour</vt:lpstr>
      <vt:lpstr>Private Car Transfers</vt:lpstr>
      <vt:lpstr>Financial Offer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Athens - Peloponnese</dc:title>
  <dc:creator>Danae Asteriadi</dc:creator>
  <cp:lastModifiedBy>Eva Papadopoulou</cp:lastModifiedBy>
  <cp:revision>415</cp:revision>
  <dcterms:created xsi:type="dcterms:W3CDTF">2019-04-30T15:31:40Z</dcterms:created>
  <dcterms:modified xsi:type="dcterms:W3CDTF">2021-02-24T20:31:01Z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2019-04-30T00:00:00Z</vt:filetime>
  </property>
  <property fmtid="{D5CDD505-2E9C-101B-9397-08002B2CF9AE}" pid="3" name="Creator">
    <vt:lpwstr>Adobe InDesign CS6 (Windows)</vt:lpwstr>
  </property>
  <property fmtid="{D5CDD505-2E9C-101B-9397-08002B2CF9AE}" pid="4" name="LastSaved">
    <vt:filetime>2019-04-30T00:00:00Z</vt:filetime>
  </property>
</Properties>
</file>